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72"/>
  </p:notesMasterIdLst>
  <p:sldIdLst>
    <p:sldId id="377" r:id="rId4"/>
    <p:sldId id="1039" r:id="rId5"/>
    <p:sldId id="1036" r:id="rId6"/>
    <p:sldId id="1037" r:id="rId7"/>
    <p:sldId id="380" r:id="rId8"/>
    <p:sldId id="306" r:id="rId9"/>
    <p:sldId id="327" r:id="rId10"/>
    <p:sldId id="328" r:id="rId11"/>
    <p:sldId id="329" r:id="rId12"/>
    <p:sldId id="368" r:id="rId13"/>
    <p:sldId id="376" r:id="rId14"/>
    <p:sldId id="372" r:id="rId15"/>
    <p:sldId id="373" r:id="rId16"/>
    <p:sldId id="325" r:id="rId17"/>
    <p:sldId id="331" r:id="rId18"/>
    <p:sldId id="280" r:id="rId19"/>
    <p:sldId id="359" r:id="rId20"/>
    <p:sldId id="381" r:id="rId21"/>
    <p:sldId id="281" r:id="rId22"/>
    <p:sldId id="287" r:id="rId23"/>
    <p:sldId id="289" r:id="rId24"/>
    <p:sldId id="286" r:id="rId25"/>
    <p:sldId id="288" r:id="rId26"/>
    <p:sldId id="292" r:id="rId27"/>
    <p:sldId id="294" r:id="rId28"/>
    <p:sldId id="295" r:id="rId29"/>
    <p:sldId id="291" r:id="rId30"/>
    <p:sldId id="279" r:id="rId31"/>
    <p:sldId id="316" r:id="rId32"/>
    <p:sldId id="268" r:id="rId33"/>
    <p:sldId id="277" r:id="rId34"/>
    <p:sldId id="278" r:id="rId35"/>
    <p:sldId id="317" r:id="rId36"/>
    <p:sldId id="320" r:id="rId37"/>
    <p:sldId id="356" r:id="rId38"/>
    <p:sldId id="321" r:id="rId39"/>
    <p:sldId id="322" r:id="rId40"/>
    <p:sldId id="360" r:id="rId41"/>
    <p:sldId id="361" r:id="rId42"/>
    <p:sldId id="362" r:id="rId43"/>
    <p:sldId id="363" r:id="rId44"/>
    <p:sldId id="364" r:id="rId45"/>
    <p:sldId id="365" r:id="rId46"/>
    <p:sldId id="366" r:id="rId47"/>
    <p:sldId id="367" r:id="rId48"/>
    <p:sldId id="332" r:id="rId49"/>
    <p:sldId id="333" r:id="rId50"/>
    <p:sldId id="338" r:id="rId51"/>
    <p:sldId id="357" r:id="rId52"/>
    <p:sldId id="334" r:id="rId53"/>
    <p:sldId id="335" r:id="rId54"/>
    <p:sldId id="336" r:id="rId55"/>
    <p:sldId id="337" r:id="rId56"/>
    <p:sldId id="339" r:id="rId57"/>
    <p:sldId id="1038" r:id="rId58"/>
    <p:sldId id="296" r:id="rId59"/>
    <p:sldId id="297" r:id="rId60"/>
    <p:sldId id="309" r:id="rId61"/>
    <p:sldId id="298" r:id="rId62"/>
    <p:sldId id="311" r:id="rId63"/>
    <p:sldId id="314" r:id="rId64"/>
    <p:sldId id="312" r:id="rId65"/>
    <p:sldId id="310" r:id="rId66"/>
    <p:sldId id="323" r:id="rId67"/>
    <p:sldId id="315" r:id="rId68"/>
    <p:sldId id="313" r:id="rId69"/>
    <p:sldId id="308" r:id="rId70"/>
    <p:sldId id="307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10"/>
    <p:restoredTop sz="78231"/>
  </p:normalViewPr>
  <p:slideViewPr>
    <p:cSldViewPr snapToGrid="0" snapToObjects="1">
      <p:cViewPr varScale="1">
        <p:scale>
          <a:sx n="99" d="100"/>
          <a:sy n="99" d="100"/>
        </p:scale>
        <p:origin x="20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6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48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57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57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9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23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14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60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32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64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17</a:t>
            </a:r>
            <a:br>
              <a:rPr lang="en-US" sz="4000" dirty="0"/>
            </a:br>
            <a:r>
              <a:rPr lang="en-US" sz="4000" dirty="0"/>
              <a:t>What’s Next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541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(From Lecture 1) What is this course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2769"/>
            <a:ext cx="10746783" cy="3691970"/>
          </a:xfrm>
        </p:spPr>
        <p:txBody>
          <a:bodyPr>
            <a:normAutofit/>
          </a:bodyPr>
          <a:lstStyle/>
          <a:p>
            <a:r>
              <a:rPr lang="en-US" dirty="0"/>
              <a:t>Study the design and analysis of human-in-the-loop computation. </a:t>
            </a:r>
          </a:p>
          <a:p>
            <a:endParaRPr lang="en-US" dirty="0"/>
          </a:p>
          <a:p>
            <a:endParaRPr lang="en-US" sz="3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D105BA-9E40-D34D-85DA-D3259CD52DCF}"/>
              </a:ext>
            </a:extLst>
          </p:cNvPr>
          <p:cNvSpPr/>
          <p:nvPr/>
        </p:nvSpPr>
        <p:spPr>
          <a:xfrm>
            <a:off x="3425987" y="2644589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650033-8EA4-D242-91F5-37A1C94D46DF}"/>
              </a:ext>
            </a:extLst>
          </p:cNvPr>
          <p:cNvSpPr/>
          <p:nvPr/>
        </p:nvSpPr>
        <p:spPr>
          <a:xfrm>
            <a:off x="3425986" y="4341654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B82AF4-5DD4-8D43-BF8F-4467688768C3}"/>
              </a:ext>
            </a:extLst>
          </p:cNvPr>
          <p:cNvSpPr/>
          <p:nvPr/>
        </p:nvSpPr>
        <p:spPr>
          <a:xfrm>
            <a:off x="7367719" y="2644588"/>
            <a:ext cx="3412212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Practical challenges:</a:t>
            </a:r>
          </a:p>
          <a:p>
            <a:r>
              <a:rPr lang="en-US" sz="2000" b="1" dirty="0"/>
              <a:t>Real-time and complex tasks</a:t>
            </a:r>
          </a:p>
          <a:p>
            <a:r>
              <a:rPr lang="en-US" dirty="0"/>
              <a:t>Studies on workflow and team designs from HCI perspective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4C892A-D483-824B-A3B3-BD5A6FA97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92" y="2844684"/>
            <a:ext cx="1789317" cy="268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06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68D2AC-5100-9D4F-9768-0C1C90565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97" y="1881676"/>
            <a:ext cx="10515600" cy="828492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Crowdsourcing and Human Computation</a:t>
            </a:r>
            <a:endParaRPr lang="en-US" dirty="0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F8EC1AF0-2C8B-D24D-A219-C3C49C235473}"/>
              </a:ext>
            </a:extLst>
          </p:cNvPr>
          <p:cNvSpPr/>
          <p:nvPr/>
        </p:nvSpPr>
        <p:spPr>
          <a:xfrm>
            <a:off x="5304203" y="2936814"/>
            <a:ext cx="726831" cy="11957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353D5A77-4BF4-A948-85FA-18353E36B9F6}"/>
              </a:ext>
            </a:extLst>
          </p:cNvPr>
          <p:cNvSpPr txBox="1">
            <a:spLocks/>
          </p:cNvSpPr>
          <p:nvPr/>
        </p:nvSpPr>
        <p:spPr>
          <a:xfrm>
            <a:off x="523143" y="4288509"/>
            <a:ext cx="10515600" cy="828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Human-in-the-Loop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28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A1511-4A40-D444-9F55-E227B1D67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597"/>
            <a:ext cx="10515600" cy="1325563"/>
          </a:xfrm>
        </p:spPr>
        <p:txBody>
          <a:bodyPr/>
          <a:lstStyle/>
          <a:p>
            <a:r>
              <a:rPr lang="en-US" dirty="0"/>
              <a:t>Remaining Lectures:</a:t>
            </a:r>
            <a:br>
              <a:rPr lang="en-US" dirty="0"/>
            </a:br>
            <a:r>
              <a:rPr lang="en-US" dirty="0"/>
              <a:t>Focus on </a:t>
            </a:r>
            <a:r>
              <a:rPr lang="en-US" dirty="0">
                <a:solidFill>
                  <a:schemeClr val="accent1"/>
                </a:solidFill>
              </a:rPr>
              <a:t>Human</a:t>
            </a:r>
            <a:r>
              <a:rPr lang="en-US" dirty="0"/>
              <a:t>-</a:t>
            </a:r>
            <a:r>
              <a:rPr lang="en-US" dirty="0">
                <a:solidFill>
                  <a:srgbClr val="C00000"/>
                </a:solidFill>
              </a:rPr>
              <a:t>AI</a:t>
            </a:r>
            <a:r>
              <a:rPr lang="en-US" dirty="0"/>
              <a:t>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DA981-5645-6045-8DD1-2356BF2B7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282518" cy="47964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Fairness in AI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(Nov 3, 8)</a:t>
            </a:r>
          </a:p>
          <a:p>
            <a:pPr lvl="1"/>
            <a:r>
              <a:rPr lang="en-US" dirty="0"/>
              <a:t>Are the decisions made by </a:t>
            </a:r>
            <a:r>
              <a:rPr lang="en-US" dirty="0">
                <a:solidFill>
                  <a:srgbClr val="C00000"/>
                </a:solidFill>
              </a:rPr>
              <a:t>AI</a:t>
            </a:r>
            <a:r>
              <a:rPr lang="en-US" dirty="0"/>
              <a:t> </a:t>
            </a:r>
            <a:r>
              <a:rPr lang="en-US" b="1" i="1" dirty="0"/>
              <a:t>fair</a:t>
            </a:r>
            <a:r>
              <a:rPr lang="en-US" dirty="0"/>
              <a:t> to </a:t>
            </a:r>
            <a:r>
              <a:rPr lang="en-US" dirty="0">
                <a:solidFill>
                  <a:schemeClr val="accent1"/>
                </a:solidFill>
              </a:rPr>
              <a:t>humans</a:t>
            </a:r>
            <a:r>
              <a:rPr lang="en-US" dirty="0"/>
              <a:t> involved?</a:t>
            </a:r>
          </a:p>
          <a:p>
            <a:pPr lvl="1"/>
            <a:endParaRPr lang="en-US" sz="1000" dirty="0"/>
          </a:p>
          <a:p>
            <a:r>
              <a:rPr lang="en-US" dirty="0"/>
              <a:t>Ethical decision making and participatory design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(Nov 10)</a:t>
            </a:r>
          </a:p>
          <a:p>
            <a:pPr lvl="1"/>
            <a:r>
              <a:rPr lang="en-US" dirty="0"/>
              <a:t>Can we, and how can we, ask </a:t>
            </a:r>
            <a:r>
              <a:rPr lang="en-US" dirty="0">
                <a:solidFill>
                  <a:schemeClr val="accent1"/>
                </a:solidFill>
              </a:rPr>
              <a:t>humans</a:t>
            </a:r>
            <a:r>
              <a:rPr lang="en-US" dirty="0"/>
              <a:t> to help </a:t>
            </a:r>
            <a:r>
              <a:rPr lang="en-US" dirty="0">
                <a:solidFill>
                  <a:srgbClr val="C00000"/>
                </a:solidFill>
              </a:rPr>
              <a:t>AI</a:t>
            </a:r>
            <a:r>
              <a:rPr lang="en-US" dirty="0"/>
              <a:t> make ”ethical” decisions</a:t>
            </a:r>
          </a:p>
          <a:p>
            <a:pPr marL="457200" lvl="1" indent="0">
              <a:buNone/>
            </a:pPr>
            <a:endParaRPr lang="en-US" sz="1000" dirty="0"/>
          </a:p>
          <a:p>
            <a:r>
              <a:rPr lang="en-US" dirty="0"/>
              <a:t>Strategic machine learning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(Nov 15)</a:t>
            </a:r>
          </a:p>
          <a:p>
            <a:pPr lvl="1"/>
            <a:r>
              <a:rPr lang="en-US" dirty="0"/>
              <a:t>What if </a:t>
            </a:r>
            <a:r>
              <a:rPr lang="en-US" dirty="0">
                <a:solidFill>
                  <a:schemeClr val="accent1"/>
                </a:solidFill>
              </a:rPr>
              <a:t>humans</a:t>
            </a:r>
            <a:r>
              <a:rPr lang="en-US" dirty="0"/>
              <a:t> who generated data are influenced by the outcome of </a:t>
            </a:r>
            <a:r>
              <a:rPr lang="en-US" dirty="0">
                <a:solidFill>
                  <a:srgbClr val="C00000"/>
                </a:solidFill>
              </a:rPr>
              <a:t>AI</a:t>
            </a:r>
            <a:r>
              <a:rPr lang="en-US" dirty="0"/>
              <a:t>?</a:t>
            </a:r>
          </a:p>
          <a:p>
            <a:pPr lvl="1"/>
            <a:endParaRPr lang="en-US" sz="1000" dirty="0"/>
          </a:p>
          <a:p>
            <a:r>
              <a:rPr lang="en-US" dirty="0"/>
              <a:t>Interpretable machine learning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(Nov 17)</a:t>
            </a:r>
          </a:p>
          <a:p>
            <a:pPr lvl="1"/>
            <a:r>
              <a:rPr lang="en-US" dirty="0"/>
              <a:t>How to make the predictions by </a:t>
            </a:r>
            <a:r>
              <a:rPr lang="en-US" dirty="0">
                <a:solidFill>
                  <a:srgbClr val="C00000"/>
                </a:solidFill>
              </a:rPr>
              <a:t>AI</a:t>
            </a:r>
            <a:r>
              <a:rPr lang="en-US" dirty="0"/>
              <a:t> understandable by </a:t>
            </a:r>
            <a:r>
              <a:rPr lang="en-US" dirty="0">
                <a:solidFill>
                  <a:schemeClr val="accent1"/>
                </a:solidFill>
              </a:rPr>
              <a:t>humans</a:t>
            </a:r>
            <a:endParaRPr lang="en-US" dirty="0"/>
          </a:p>
          <a:p>
            <a:pPr lvl="1"/>
            <a:endParaRPr lang="en-US" sz="1000" dirty="0"/>
          </a:p>
          <a:p>
            <a:r>
              <a:rPr lang="en-US" dirty="0"/>
              <a:t>Human-AI Collaboration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(Nov 29 and Dec 1)</a:t>
            </a:r>
          </a:p>
          <a:p>
            <a:pPr lvl="1"/>
            <a:r>
              <a:rPr lang="en-US" dirty="0"/>
              <a:t>Can we team up </a:t>
            </a:r>
            <a:r>
              <a:rPr lang="en-US" dirty="0">
                <a:solidFill>
                  <a:schemeClr val="accent1"/>
                </a:solidFill>
              </a:rPr>
              <a:t>humans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AI</a:t>
            </a:r>
            <a:r>
              <a:rPr lang="en-US" dirty="0"/>
              <a:t> to solve tasks together?</a:t>
            </a:r>
          </a:p>
        </p:txBody>
      </p:sp>
    </p:spTree>
    <p:extLst>
      <p:ext uri="{BB962C8B-B14F-4D97-AF65-F5344CB8AC3E}">
        <p14:creationId xmlns:p14="http://schemas.microsoft.com/office/powerpoint/2010/main" val="31818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(From Lecture 1) What is this course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2769"/>
            <a:ext cx="10746783" cy="3691970"/>
          </a:xfrm>
        </p:spPr>
        <p:txBody>
          <a:bodyPr>
            <a:normAutofit/>
          </a:bodyPr>
          <a:lstStyle/>
          <a:p>
            <a:r>
              <a:rPr lang="en-US" dirty="0"/>
              <a:t>Study the design and analysis of human-in-the-loop computation. </a:t>
            </a:r>
          </a:p>
          <a:p>
            <a:endParaRPr lang="en-US" dirty="0"/>
          </a:p>
          <a:p>
            <a:endParaRPr lang="en-US" sz="3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D105BA-9E40-D34D-85DA-D3259CD52DCF}"/>
              </a:ext>
            </a:extLst>
          </p:cNvPr>
          <p:cNvSpPr/>
          <p:nvPr/>
        </p:nvSpPr>
        <p:spPr>
          <a:xfrm>
            <a:off x="3425987" y="2644589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650033-8EA4-D242-91F5-37A1C94D46DF}"/>
              </a:ext>
            </a:extLst>
          </p:cNvPr>
          <p:cNvSpPr/>
          <p:nvPr/>
        </p:nvSpPr>
        <p:spPr>
          <a:xfrm>
            <a:off x="3425986" y="4341654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B82AF4-5DD4-8D43-BF8F-4467688768C3}"/>
              </a:ext>
            </a:extLst>
          </p:cNvPr>
          <p:cNvSpPr/>
          <p:nvPr/>
        </p:nvSpPr>
        <p:spPr>
          <a:xfrm>
            <a:off x="7367719" y="2644588"/>
            <a:ext cx="3412212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Practical challenges:</a:t>
            </a:r>
          </a:p>
          <a:p>
            <a:r>
              <a:rPr lang="en-US" sz="2000" b="1" dirty="0"/>
              <a:t>Real-time and complex tasks</a:t>
            </a:r>
          </a:p>
          <a:p>
            <a:r>
              <a:rPr lang="en-US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EB10DBE-F95C-A14A-B352-B7C7A719DD14}"/>
              </a:ext>
            </a:extLst>
          </p:cNvPr>
          <p:cNvSpPr/>
          <p:nvPr/>
        </p:nvSpPr>
        <p:spPr>
          <a:xfrm>
            <a:off x="7367719" y="4341654"/>
            <a:ext cx="3412212" cy="1441343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Selected recent topics:</a:t>
            </a:r>
          </a:p>
          <a:p>
            <a:r>
              <a:rPr lang="en-US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4C892A-D483-824B-A3B3-BD5A6FA97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92" y="2844684"/>
            <a:ext cx="1789317" cy="2683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259595-D09A-CE49-8761-A7AE7A3AD94B}"/>
              </a:ext>
            </a:extLst>
          </p:cNvPr>
          <p:cNvSpPr txBox="1"/>
          <p:nvPr/>
        </p:nvSpPr>
        <p:spPr>
          <a:xfrm>
            <a:off x="7367719" y="5967226"/>
            <a:ext cx="368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focus of the next seven lectures!</a:t>
            </a:r>
          </a:p>
        </p:txBody>
      </p:sp>
    </p:spTree>
    <p:extLst>
      <p:ext uri="{BB962C8B-B14F-4D97-AF65-F5344CB8AC3E}">
        <p14:creationId xmlns:p14="http://schemas.microsoft.com/office/powerpoint/2010/main" val="214997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8EA-039C-1341-96F4-E61EAE2B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Emerging Research Agenda on </a:t>
            </a:r>
            <a:br>
              <a:rPr lang="en-US" dirty="0"/>
            </a:br>
            <a:r>
              <a:rPr lang="en-US" dirty="0"/>
              <a:t>AI/ML + Humans/Society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9CD8-C480-6046-813D-4943B26A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482"/>
            <a:ext cx="10515600" cy="4351338"/>
          </a:xfrm>
        </p:spPr>
        <p:txBody>
          <a:bodyPr/>
          <a:lstStyle/>
          <a:p>
            <a:r>
              <a:rPr lang="en-US" dirty="0" err="1"/>
              <a:t>WashU</a:t>
            </a:r>
            <a:r>
              <a:rPr lang="en-US" dirty="0"/>
              <a:t> Division of Computational and Data Sciences</a:t>
            </a:r>
          </a:p>
          <a:p>
            <a:pPr lvl="1"/>
            <a:r>
              <a:rPr lang="en-US" dirty="0"/>
              <a:t>PhD program hosted by CSE, Political Science, Social Work, Psychology and Brain Science</a:t>
            </a:r>
          </a:p>
          <a:p>
            <a:pPr lvl="1"/>
            <a:endParaRPr lang="en-US" dirty="0"/>
          </a:p>
          <a:p>
            <a:r>
              <a:rPr lang="en-US" dirty="0"/>
              <a:t>Stanford Institute for Human-Centered Artificial Intelligence </a:t>
            </a:r>
          </a:p>
          <a:p>
            <a:r>
              <a:rPr lang="en-US" dirty="0"/>
              <a:t>MIT Institute for Data, Systems, and Society</a:t>
            </a:r>
          </a:p>
          <a:p>
            <a:r>
              <a:rPr lang="en-US" dirty="0"/>
              <a:t>CMU Societal Computing</a:t>
            </a:r>
          </a:p>
          <a:p>
            <a:r>
              <a:rPr lang="it" dirty="0"/>
              <a:t>USC Center</a:t>
            </a:r>
            <a:r>
              <a:rPr lang="en-US" dirty="0"/>
              <a:t> for </a:t>
            </a:r>
            <a:r>
              <a:rPr lang="it" dirty="0"/>
              <a:t>AI in Society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3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DF989-98FA-9544-85DC-238316D62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842168"/>
            <a:ext cx="11360150" cy="2852737"/>
          </a:xfrm>
        </p:spPr>
        <p:txBody>
          <a:bodyPr/>
          <a:lstStyle/>
          <a:p>
            <a:r>
              <a:rPr lang="en-US" dirty="0"/>
              <a:t>Before we move on…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BD7B1-5E4F-1747-B3A0-27ECD26B5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Required Reading:</a:t>
            </a:r>
          </a:p>
          <a:p>
            <a:r>
              <a:rPr lang="en-US" dirty="0">
                <a:solidFill>
                  <a:schemeClr val="tx1"/>
                </a:solidFill>
              </a:rPr>
              <a:t>Mathematical Foundations For Social Computing.</a:t>
            </a:r>
          </a:p>
          <a:p>
            <a:r>
              <a:rPr lang="en-US" dirty="0" err="1">
                <a:solidFill>
                  <a:schemeClr val="tx1"/>
                </a:solidFill>
              </a:rPr>
              <a:t>Yiling</a:t>
            </a:r>
            <a:r>
              <a:rPr lang="en-US" dirty="0">
                <a:solidFill>
                  <a:schemeClr val="tx1"/>
                </a:solidFill>
              </a:rPr>
              <a:t> Chen, Arpita Ghosh, Michael Kearns, Tim </a:t>
            </a:r>
            <a:r>
              <a:rPr lang="en-US" dirty="0" err="1">
                <a:solidFill>
                  <a:schemeClr val="tx1"/>
                </a:solidFill>
              </a:rPr>
              <a:t>Roughgarden</a:t>
            </a:r>
            <a:r>
              <a:rPr lang="en-US" dirty="0">
                <a:solidFill>
                  <a:schemeClr val="tx1"/>
                </a:solidFill>
              </a:rPr>
              <a:t>, Jennifer Wortman Vaughan.</a:t>
            </a:r>
          </a:p>
          <a:p>
            <a:r>
              <a:rPr lang="en-US" dirty="0">
                <a:solidFill>
                  <a:schemeClr val="tx1"/>
                </a:solidFill>
              </a:rPr>
              <a:t>Communications of the ACM. 2016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61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 Compiler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D6DA3DF-8799-2544-A205-FE8E9177931E}"/>
              </a:ext>
            </a:extLst>
          </p:cNvPr>
          <p:cNvSpPr/>
          <p:nvPr/>
        </p:nvSpPr>
        <p:spPr>
          <a:xfrm>
            <a:off x="2750346" y="229791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6E3EF66-8270-1F44-BB4E-E0C1965A8D71}"/>
              </a:ext>
            </a:extLst>
          </p:cNvPr>
          <p:cNvSpPr/>
          <p:nvPr/>
        </p:nvSpPr>
        <p:spPr>
          <a:xfrm>
            <a:off x="7687690" y="2254999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F14A9-13A4-A84A-B49A-EAC87AD62A59}"/>
              </a:ext>
            </a:extLst>
          </p:cNvPr>
          <p:cNvSpPr txBox="1"/>
          <p:nvPr/>
        </p:nvSpPr>
        <p:spPr>
          <a:xfrm>
            <a:off x="956722" y="2113090"/>
            <a:ext cx="13340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Goal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6185F-4FE9-514E-B23A-416B951E6891}"/>
              </a:ext>
            </a:extLst>
          </p:cNvPr>
          <p:cNvSpPr txBox="1"/>
          <p:nvPr/>
        </p:nvSpPr>
        <p:spPr>
          <a:xfrm>
            <a:off x="8988629" y="2041113"/>
            <a:ext cx="1727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Result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F2ECE2-83B4-F941-816A-A9B13153BD34}"/>
              </a:ext>
            </a:extLst>
          </p:cNvPr>
          <p:cNvSpPr/>
          <p:nvPr/>
        </p:nvSpPr>
        <p:spPr>
          <a:xfrm>
            <a:off x="4199108" y="1794867"/>
            <a:ext cx="3034145" cy="16341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Crowd </a:t>
            </a:r>
          </a:p>
          <a:p>
            <a:pPr algn="ctr"/>
            <a:r>
              <a:rPr lang="en-US" sz="4800" dirty="0"/>
              <a:t>+ AI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48041C9-AB82-6B4A-8D48-B61A90325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51401"/>
            <a:ext cx="10515600" cy="26414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B8DB974-2B3E-DD48-8DC7-F5D02ED9D9A6}"/>
              </a:ext>
            </a:extLst>
          </p:cNvPr>
          <p:cNvSpPr txBox="1">
            <a:spLocks/>
          </p:cNvSpPr>
          <p:nvPr/>
        </p:nvSpPr>
        <p:spPr>
          <a:xfrm>
            <a:off x="838200" y="3919903"/>
            <a:ext cx="10515600" cy="2257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Understanding humans, developing realistic </a:t>
            </a:r>
            <a:r>
              <a:rPr lang="en-US" b="1" i="1" dirty="0">
                <a:solidFill>
                  <a:schemeClr val="accent1"/>
                </a:solidFill>
              </a:rPr>
              <a:t>human models</a:t>
            </a:r>
            <a:r>
              <a:rPr lang="en-US" dirty="0"/>
              <a:t>, and incorporating them into the </a:t>
            </a:r>
            <a:r>
              <a:rPr lang="en-US" b="1" i="1" dirty="0">
                <a:solidFill>
                  <a:schemeClr val="accent1"/>
                </a:solidFill>
              </a:rPr>
              <a:t>computation framework</a:t>
            </a:r>
            <a:r>
              <a:rPr lang="en-US" dirty="0"/>
              <a:t>.</a:t>
            </a:r>
          </a:p>
          <a:p>
            <a:r>
              <a:rPr lang="en-US" dirty="0"/>
              <a:t>Multidisciplinary in nature 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AC3BC37-39D4-F248-B962-FCB460AB7B20}"/>
              </a:ext>
            </a:extLst>
          </p:cNvPr>
          <p:cNvSpPr/>
          <p:nvPr/>
        </p:nvSpPr>
        <p:spPr>
          <a:xfrm>
            <a:off x="476931" y="5663985"/>
            <a:ext cx="1621972" cy="8973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AEF118F-13CD-E248-B752-BF26F2906721}"/>
              </a:ext>
            </a:extLst>
          </p:cNvPr>
          <p:cNvSpPr/>
          <p:nvPr/>
        </p:nvSpPr>
        <p:spPr>
          <a:xfrm>
            <a:off x="2253343" y="5663985"/>
            <a:ext cx="1621972" cy="89739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Economics Theory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EEDD80A-9FDD-584A-B475-3EA79DB41E37}"/>
              </a:ext>
            </a:extLst>
          </p:cNvPr>
          <p:cNvSpPr/>
          <p:nvPr/>
        </p:nvSpPr>
        <p:spPr>
          <a:xfrm>
            <a:off x="4029755" y="5663985"/>
            <a:ext cx="1755459" cy="89739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Social Science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6F14B51-1100-0946-AFCB-A30662AA2304}"/>
              </a:ext>
            </a:extLst>
          </p:cNvPr>
          <p:cNvSpPr/>
          <p:nvPr/>
        </p:nvSpPr>
        <p:spPr>
          <a:xfrm>
            <a:off x="5939654" y="5663985"/>
            <a:ext cx="1755459" cy="89739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Optimization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F507F84-9771-984B-8182-269093D117BF}"/>
              </a:ext>
            </a:extLst>
          </p:cNvPr>
          <p:cNvSpPr/>
          <p:nvPr/>
        </p:nvSpPr>
        <p:spPr>
          <a:xfrm>
            <a:off x="7849553" y="5663985"/>
            <a:ext cx="1958212" cy="8973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Human-Computer Interaction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70A88F-5D7E-0446-B44D-37041CC58C7C}"/>
              </a:ext>
            </a:extLst>
          </p:cNvPr>
          <p:cNvSpPr/>
          <p:nvPr/>
        </p:nvSpPr>
        <p:spPr>
          <a:xfrm>
            <a:off x="9962205" y="5663985"/>
            <a:ext cx="1958212" cy="89739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13933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AC66-4F5C-2B4C-A4E4-78EF725E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D0108-50BE-7A40-979A-D31FCFB7B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4785" cy="4351338"/>
          </a:xfrm>
        </p:spPr>
        <p:txBody>
          <a:bodyPr>
            <a:normAutofit/>
          </a:bodyPr>
          <a:lstStyle/>
          <a:p>
            <a:r>
              <a:rPr lang="en-US" dirty="0"/>
              <a:t>What do you think are the top challenge(s) in designing/implementing the crowdsourcing compiler? </a:t>
            </a:r>
          </a:p>
          <a:p>
            <a:endParaRPr lang="en-US" dirty="0"/>
          </a:p>
          <a:p>
            <a:r>
              <a:rPr lang="en-US" dirty="0"/>
              <a:t>For crowdsourcing to be sustainable, we need people to be willing to be part of it. What do you think are the important components we can/should/might add for crowdsourcing to enable a </a:t>
            </a:r>
            <a:r>
              <a:rPr lang="en-US" i="1" dirty="0"/>
              <a:t>real</a:t>
            </a:r>
            <a:r>
              <a:rPr lang="en-US" dirty="0"/>
              <a:t> career (e.g., adding career development, skill training, social support, </a:t>
            </a:r>
            <a:r>
              <a:rPr lang="en-US" dirty="0" err="1"/>
              <a:t>etc</a:t>
            </a:r>
            <a:r>
              <a:rPr lang="en-US" dirty="0"/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942388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655D-9B93-8047-9EED-F907739C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Brief Discussions on Topics that We Won’t Cover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4C0DD-01B7-3F40-AB40-967252A4F2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65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Solving Objective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Fair division among the crowd</a:t>
            </a:r>
          </a:p>
          <a:p>
            <a:endParaRPr lang="en-US" dirty="0"/>
          </a:p>
          <a:p>
            <a:r>
              <a:rPr lang="en-US" dirty="0"/>
              <a:t>Crowd research: open and scalable lab</a:t>
            </a:r>
          </a:p>
          <a:p>
            <a:endParaRPr lang="en-US" dirty="0"/>
          </a:p>
          <a:p>
            <a:r>
              <a:rPr lang="en-US" dirty="0"/>
              <a:t>Crowdsourcing democracy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Incentives in Blockchain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41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ABDA-1379-5946-BFAA-150B99ED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Milestone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7C852-6C6A-C745-9C09-FA5FFD699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1923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Milestone 2: Due Nov 4</a:t>
            </a:r>
          </a:p>
          <a:p>
            <a:pPr lvl="1"/>
            <a:r>
              <a:rPr lang="en-US" dirty="0"/>
              <a:t>Summarize your progress</a:t>
            </a:r>
          </a:p>
          <a:p>
            <a:pPr lvl="2"/>
            <a:r>
              <a:rPr lang="en-US" dirty="0"/>
              <a:t>Should make enough progress to know </a:t>
            </a:r>
            <a:r>
              <a:rPr lang="en-US" b="1" dirty="0">
                <a:solidFill>
                  <a:schemeClr val="accent1"/>
                </a:solidFill>
              </a:rPr>
              <a:t>whether the project is feasible</a:t>
            </a:r>
            <a:endParaRPr lang="en-US" dirty="0"/>
          </a:p>
          <a:p>
            <a:pPr lvl="1"/>
            <a:r>
              <a:rPr lang="en-US" dirty="0"/>
              <a:t>Last chance to convert a research project to an extensive literature survey</a:t>
            </a:r>
          </a:p>
          <a:p>
            <a:endParaRPr lang="en-US" dirty="0"/>
          </a:p>
          <a:p>
            <a:r>
              <a:rPr lang="en-US" dirty="0"/>
              <a:t>Midterm Pitch: Nov 1 (Tue), in lecture</a:t>
            </a:r>
          </a:p>
          <a:p>
            <a:pPr lvl="1"/>
            <a:r>
              <a:rPr lang="en-US" dirty="0"/>
              <a:t>Opportunity to engage other classmates</a:t>
            </a:r>
          </a:p>
          <a:p>
            <a:pPr lvl="1"/>
            <a:r>
              <a:rPr lang="en-US" dirty="0"/>
              <a:t>Format</a:t>
            </a:r>
          </a:p>
          <a:p>
            <a:pPr lvl="2"/>
            <a:r>
              <a:rPr lang="en-US" dirty="0"/>
              <a:t>Every group gives a 1-min elevator pitch about their projects</a:t>
            </a:r>
          </a:p>
          <a:p>
            <a:pPr lvl="2"/>
            <a:r>
              <a:rPr lang="en-US" dirty="0"/>
              <a:t>Data collection: Sign up by tomorrow if you want to collect data from the entire class</a:t>
            </a:r>
          </a:p>
          <a:p>
            <a:pPr lvl="2"/>
            <a:r>
              <a:rPr lang="en-US" dirty="0"/>
              <a:t>Group discussions</a:t>
            </a:r>
          </a:p>
          <a:p>
            <a:pPr lvl="3"/>
            <a:r>
              <a:rPr lang="en-US" dirty="0"/>
              <a:t>Three big groups, with 3~4 teams per group</a:t>
            </a:r>
          </a:p>
          <a:p>
            <a:pPr lvl="3"/>
            <a:r>
              <a:rPr lang="en-US" dirty="0"/>
              <a:t>Each team gets </a:t>
            </a:r>
            <a:r>
              <a:rPr lang="en-US" dirty="0">
                <a:solidFill>
                  <a:schemeClr val="accent2"/>
                </a:solidFill>
              </a:rPr>
              <a:t>10~12 minutes </a:t>
            </a:r>
            <a:r>
              <a:rPr lang="en-US" dirty="0"/>
              <a:t>of time from other teams</a:t>
            </a:r>
            <a:endParaRPr lang="en-US" dirty="0">
              <a:solidFill>
                <a:schemeClr val="accent2"/>
              </a:solidFill>
            </a:endParaRPr>
          </a:p>
          <a:p>
            <a:pPr lvl="2"/>
            <a:r>
              <a:rPr lang="en-US" dirty="0"/>
              <a:t>Everyone is expected to attend</a:t>
            </a:r>
          </a:p>
        </p:txBody>
      </p:sp>
    </p:spTree>
    <p:extLst>
      <p:ext uri="{BB962C8B-B14F-4D97-AF65-F5344CB8AC3E}">
        <p14:creationId xmlns:p14="http://schemas.microsoft.com/office/powerpoint/2010/main" val="103981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A46E-CD90-D24B-906A-F8FD1C5A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Division (Resource Allocation)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42176-C395-E84E-A6E7-79DB55D5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223"/>
            <a:ext cx="10515600" cy="51937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Classical example: </a:t>
            </a:r>
          </a:p>
          <a:p>
            <a:pPr lvl="1"/>
            <a:r>
              <a:rPr lang="en-US" dirty="0"/>
              <a:t>How to fairly split (fair: envy-free) the cake among two people?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General research question:</a:t>
            </a:r>
          </a:p>
          <a:p>
            <a:pPr lvl="1"/>
            <a:r>
              <a:rPr lang="en-US" dirty="0"/>
              <a:t>How to design mechanisms to allocate resources with “good” properties</a:t>
            </a:r>
          </a:p>
          <a:p>
            <a:pPr lvl="2"/>
            <a:r>
              <a:rPr lang="en-US" dirty="0"/>
              <a:t>participants truthfully report their preferences</a:t>
            </a:r>
          </a:p>
          <a:p>
            <a:pPr lvl="2"/>
            <a:r>
              <a:rPr lang="en-US" dirty="0"/>
              <a:t>no one is envy of others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1AB4C-9B61-CA41-A817-2450667D76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2448" y="2462307"/>
            <a:ext cx="3778623" cy="25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A46E-CD90-D24B-906A-F8FD1C5A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42176-C395-E84E-A6E7-79DB55D5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93740"/>
          </a:xfrm>
        </p:spPr>
        <p:txBody>
          <a:bodyPr>
            <a:normAutofit/>
          </a:bodyPr>
          <a:lstStyle/>
          <a:p>
            <a:r>
              <a:rPr lang="en-US" dirty="0"/>
              <a:t>Who should do the household chores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939E1-CB81-C74A-BEDC-DC923E1209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780" y="2540510"/>
            <a:ext cx="3501465" cy="232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FF7774-81A7-774F-90AB-345D5B4B09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7967" y="2540510"/>
            <a:ext cx="6649570" cy="1448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CACE9C-55B6-FA48-93B4-22D7C897AE1F}"/>
              </a:ext>
            </a:extLst>
          </p:cNvPr>
          <p:cNvSpPr txBox="1"/>
          <p:nvPr/>
        </p:nvSpPr>
        <p:spPr>
          <a:xfrm>
            <a:off x="1075765" y="5215855"/>
            <a:ext cx="9480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Essentially a </a:t>
            </a:r>
            <a:r>
              <a:rPr lang="en-US" sz="2400" b="1" dirty="0">
                <a:solidFill>
                  <a:schemeClr val="accent1"/>
                </a:solidFill>
              </a:rPr>
              <a:t>second-price auction</a:t>
            </a:r>
            <a:r>
              <a:rPr lang="en-US" sz="2400" dirty="0"/>
              <a:t>: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Each “bid” how much she/he thinks the work is worth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High bidder pays the amount the low bidder bids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Low bidder does the work and gets paid</a:t>
            </a:r>
          </a:p>
        </p:txBody>
      </p:sp>
      <p:pic>
        <p:nvPicPr>
          <p:cNvPr id="1026" name="Picture 2" descr="Nobel Prize in Economics, Paul Milgram and Robert Wilson - globalnnews">
            <a:extLst>
              <a:ext uri="{FF2B5EF4-FFF2-40B4-BE49-F238E27FC236}">
                <a16:creationId xmlns:a16="http://schemas.microsoft.com/office/drawing/2014/main" id="{3E52256A-C68A-0844-88F2-98F2F3BF8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752" y="3463269"/>
            <a:ext cx="324485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19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A46E-CD90-D24B-906A-F8FD1C5A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Division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3317FD-1BED-6342-969D-516DF1DD7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658"/>
            <a:ext cx="10670628" cy="5490528"/>
          </a:xfrm>
        </p:spPr>
        <p:txBody>
          <a:bodyPr>
            <a:normAutofit lnSpcReduction="10000"/>
          </a:bodyPr>
          <a:lstStyle/>
          <a:p>
            <a:pPr lvl="1"/>
            <a:endParaRPr lang="en-US" sz="200" dirty="0"/>
          </a:p>
          <a:p>
            <a:r>
              <a:rPr lang="en-US" dirty="0" err="1"/>
              <a:t>Spliddit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do we allocate payments / credits to workers who work together for a complex task?</a:t>
            </a:r>
          </a:p>
          <a:p>
            <a:pPr lvl="1"/>
            <a:r>
              <a:rPr lang="en-US" dirty="0"/>
              <a:t>What are the ”good” properties we want to achieve</a:t>
            </a:r>
          </a:p>
          <a:p>
            <a:pPr lvl="1"/>
            <a:r>
              <a:rPr lang="en-US" dirty="0"/>
              <a:t>How to design algorithms to achieve that?</a:t>
            </a:r>
          </a:p>
          <a:p>
            <a:endParaRPr lang="en-US" dirty="0"/>
          </a:p>
          <a:p>
            <a:r>
              <a:rPr lang="en-US" dirty="0"/>
              <a:t>Fair division / resource allocation on societal issues</a:t>
            </a:r>
          </a:p>
          <a:p>
            <a:pPr lvl="1"/>
            <a:r>
              <a:rPr lang="en-US" dirty="0"/>
              <a:t>How do we allocate “donated organs” to patients who need them?</a:t>
            </a:r>
          </a:p>
          <a:p>
            <a:pPr lvl="1"/>
            <a:r>
              <a:rPr lang="en-US" dirty="0"/>
              <a:t>How do we allocate government resources to homeless people?</a:t>
            </a:r>
          </a:p>
          <a:p>
            <a:pPr lvl="1"/>
            <a:r>
              <a:rPr lang="en-US" dirty="0"/>
              <a:t>How do we allocate COVID vaccines to people.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E34730-DEED-784E-B916-5B92729AEC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7108" y="1690688"/>
            <a:ext cx="4080520" cy="13336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658D8A-4C2F-8A49-A890-5A41950903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337" y="1619006"/>
            <a:ext cx="2729691" cy="140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5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2F45-DD02-4946-9C59-8240175D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550"/>
            <a:ext cx="10515600" cy="1325563"/>
          </a:xfrm>
        </p:spPr>
        <p:txBody>
          <a:bodyPr/>
          <a:lstStyle/>
          <a:p>
            <a:r>
              <a:rPr lang="en-US" dirty="0"/>
              <a:t>Crowd Research: Scalable and Open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B8218-C913-3642-88F7-794A6E41F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872"/>
            <a:ext cx="10515600" cy="4351338"/>
          </a:xfrm>
        </p:spPr>
        <p:txBody>
          <a:bodyPr/>
          <a:lstStyle/>
          <a:p>
            <a:r>
              <a:rPr lang="en-US" dirty="0"/>
              <a:t>Most research projects are done by small groups of researchers</a:t>
            </a:r>
          </a:p>
          <a:p>
            <a:r>
              <a:rPr lang="en-US" dirty="0"/>
              <a:t>Can we scale up research as well?</a:t>
            </a:r>
          </a:p>
          <a:p>
            <a:r>
              <a:rPr lang="en-US" dirty="0"/>
              <a:t>Success story: </a:t>
            </a:r>
          </a:p>
          <a:p>
            <a:pPr lvl="1"/>
            <a:r>
              <a:rPr lang="en-US" dirty="0"/>
              <a:t>Polymath project: Collaborative Math Problem Solving</a:t>
            </a:r>
          </a:p>
          <a:p>
            <a:pPr lvl="1"/>
            <a:r>
              <a:rPr lang="en-US" dirty="0"/>
              <a:t>Published papers under the pseudonym </a:t>
            </a:r>
            <a:r>
              <a:rPr lang="en-US" b="1" dirty="0"/>
              <a:t>D.H.J. Polymath</a:t>
            </a:r>
            <a:r>
              <a:rPr lang="en-US" dirty="0"/>
              <a:t>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9001F8-7565-DC45-9400-D2611D9F2E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2243" y="3623569"/>
            <a:ext cx="4523757" cy="3234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77C287-6099-174B-8D74-09071DA9257C}"/>
              </a:ext>
            </a:extLst>
          </p:cNvPr>
          <p:cNvSpPr txBox="1"/>
          <p:nvPr/>
        </p:nvSpPr>
        <p:spPr>
          <a:xfrm>
            <a:off x="6241676" y="4218347"/>
            <a:ext cx="49664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Majority of contributions are done by a few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Timothy Gowers (U Cambridge)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Terence Tao (UCLA)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r>
              <a:rPr lang="en-US" sz="2000" dirty="0"/>
              <a:t>Many have made solid contributions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818FD5-92EE-C542-8548-9E80A7D9112C}"/>
              </a:ext>
            </a:extLst>
          </p:cNvPr>
          <p:cNvSpPr/>
          <p:nvPr/>
        </p:nvSpPr>
        <p:spPr>
          <a:xfrm>
            <a:off x="6672943" y="639633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The Polymath Project: Lessons from a Successful Online Collaboration in Mathematics. </a:t>
            </a:r>
            <a:r>
              <a:rPr lang="en-US" sz="1200" dirty="0" err="1"/>
              <a:t>Cranshaw</a:t>
            </a:r>
            <a:r>
              <a:rPr lang="en-US" sz="1200" dirty="0"/>
              <a:t> and </a:t>
            </a:r>
            <a:r>
              <a:rPr lang="en-US" sz="1200" dirty="0" err="1"/>
              <a:t>Kittur</a:t>
            </a:r>
            <a:r>
              <a:rPr lang="en-US" sz="1200" dirty="0"/>
              <a:t>. CHI'11</a:t>
            </a:r>
          </a:p>
        </p:txBody>
      </p:sp>
    </p:spTree>
    <p:extLst>
      <p:ext uri="{BB962C8B-B14F-4D97-AF65-F5344CB8AC3E}">
        <p14:creationId xmlns:p14="http://schemas.microsoft.com/office/powerpoint/2010/main" val="67791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FF890-1126-AE4C-80AD-54B7F93D8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 Research: Scalable and Open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F7B5E-C1BF-7343-B422-F5B3AFD3C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Incorporating diverse thoughts / skills</a:t>
            </a:r>
          </a:p>
          <a:p>
            <a:pPr lvl="1"/>
            <a:r>
              <a:rPr lang="en-US" dirty="0"/>
              <a:t>1500 participants from 62 countries for 3 research projects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F4472D-FE79-D543-997B-42DB0C054A8D}"/>
              </a:ext>
            </a:extLst>
          </p:cNvPr>
          <p:cNvSpPr/>
          <p:nvPr/>
        </p:nvSpPr>
        <p:spPr>
          <a:xfrm>
            <a:off x="1447799" y="6492875"/>
            <a:ext cx="95922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Crowd Research: Open and Scalable University Laboratories. </a:t>
            </a:r>
            <a:r>
              <a:rPr lang="en-US" dirty="0" err="1"/>
              <a:t>Vaish</a:t>
            </a:r>
            <a:r>
              <a:rPr lang="en-US" dirty="0"/>
              <a:t> et al. UIST 2017.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5A10F-C9F4-CB46-864C-E37E19CBA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00287"/>
            <a:ext cx="10040903" cy="26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9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FF890-1126-AE4C-80AD-54B7F93D8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 Research: Scalable and Open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F7B5E-C1BF-7343-B422-F5B3AFD3C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23812" cy="4351338"/>
          </a:xfrm>
        </p:spPr>
        <p:txBody>
          <a:bodyPr/>
          <a:lstStyle/>
          <a:p>
            <a:r>
              <a:rPr lang="en-US" dirty="0"/>
              <a:t>Incorporating diverse thoughts / skills</a:t>
            </a:r>
          </a:p>
          <a:p>
            <a:pPr lvl="1"/>
            <a:r>
              <a:rPr lang="en-US" dirty="0"/>
              <a:t>1500 participants from 62 countries for 3 research projects</a:t>
            </a:r>
          </a:p>
          <a:p>
            <a:r>
              <a:rPr lang="en-US" dirty="0"/>
              <a:t>Enabling research opportunities to students in less resourceful institutions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65555B-1E7A-C34A-877C-80095BC811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7329" y="3328432"/>
            <a:ext cx="5068794" cy="336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32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11B2D-A8FA-8140-883D-B0AF0998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 Research: Scalable and Open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15AED-4B3F-D344-B068-5B320D0B5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How to maintain the research progress?</a:t>
            </a:r>
          </a:p>
          <a:p>
            <a:pPr lvl="1"/>
            <a:r>
              <a:rPr lang="en-US" dirty="0"/>
              <a:t>How to distribute the credits?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1B4FD-F388-8E4E-8268-BB7DA686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740" y="3429000"/>
            <a:ext cx="7070831" cy="330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7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D1445-98F0-0449-AD8C-85592E4F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 Research: Scalable and Open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CF83E-9F07-B543-B592-A2D3CF5E9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Outcome:</a:t>
            </a:r>
          </a:p>
          <a:p>
            <a:pPr lvl="1"/>
            <a:r>
              <a:rPr lang="en-US" dirty="0"/>
              <a:t>A couple of work-in-progress reports</a:t>
            </a:r>
          </a:p>
          <a:p>
            <a:pPr lvl="1"/>
            <a:r>
              <a:rPr lang="en-US" dirty="0"/>
              <a:t>Two top-tier conference papers (UIST’16, CSCW’17)</a:t>
            </a:r>
          </a:p>
          <a:p>
            <a:pPr lvl="1"/>
            <a:r>
              <a:rPr lang="en-US" dirty="0"/>
              <a:t>Recommendation letters are provided to participants with significant contributions for graduate school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7D121-C290-134C-A90A-5DA84C52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57" y="4087395"/>
            <a:ext cx="5105400" cy="2478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BEE8D2-743E-BB40-B325-BB8485A2A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087396"/>
            <a:ext cx="6057517" cy="247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0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 Democracy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Democracy is a crowdsourcing process</a:t>
            </a:r>
          </a:p>
          <a:p>
            <a:pPr lvl="1"/>
            <a:r>
              <a:rPr lang="en-US" dirty="0"/>
              <a:t>Vote for a leader to make decisions</a:t>
            </a:r>
          </a:p>
          <a:p>
            <a:pPr lvl="1"/>
            <a:r>
              <a:rPr lang="en-US" dirty="0"/>
              <a:t>Vote to determine the policy through referendum</a:t>
            </a:r>
          </a:p>
          <a:p>
            <a:pPr lvl="1"/>
            <a:r>
              <a:rPr lang="en-US" dirty="0"/>
              <a:t>And more</a:t>
            </a:r>
          </a:p>
          <a:p>
            <a:pPr lvl="1"/>
            <a:endParaRPr lang="en-US" dirty="0"/>
          </a:p>
          <a:p>
            <a:r>
              <a:rPr lang="en-US" dirty="0"/>
              <a:t>Is the crowd always wise?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7FC67A-83AD-E94D-97A7-A19F88AA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262" y="4520314"/>
            <a:ext cx="2209944" cy="22099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D91DBB-CE49-DA41-9173-DB3F284435E5}"/>
              </a:ext>
            </a:extLst>
          </p:cNvPr>
          <p:cNvSpPr txBox="1"/>
          <p:nvPr/>
        </p:nvSpPr>
        <p:spPr>
          <a:xfrm>
            <a:off x="8209239" y="5030944"/>
            <a:ext cx="16574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Mean: 3789.65</a:t>
            </a:r>
          </a:p>
          <a:p>
            <a:r>
              <a:rPr lang="en-US" sz="1600" dirty="0"/>
              <a:t>Median: 899.5</a:t>
            </a:r>
          </a:p>
          <a:p>
            <a:endParaRPr lang="en-US" sz="1600" dirty="0"/>
          </a:p>
          <a:p>
            <a:r>
              <a:rPr lang="en-US" sz="1600" dirty="0"/>
              <a:t>True Answer: 721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86EE517-6D28-7D47-9675-F03A2A847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268765"/>
              </p:ext>
            </p:extLst>
          </p:nvPr>
        </p:nvGraphicFramePr>
        <p:xfrm>
          <a:off x="5066168" y="4464653"/>
          <a:ext cx="2852628" cy="2209800"/>
        </p:xfrm>
        <a:graphic>
          <a:graphicData uri="http://schemas.openxmlformats.org/drawingml/2006/table">
            <a:tbl>
              <a:tblPr/>
              <a:tblGrid>
                <a:gridCol w="713157">
                  <a:extLst>
                    <a:ext uri="{9D8B030D-6E8A-4147-A177-3AD203B41FA5}">
                      <a16:colId xmlns:a16="http://schemas.microsoft.com/office/drawing/2014/main" val="2732957208"/>
                    </a:ext>
                  </a:extLst>
                </a:gridCol>
                <a:gridCol w="713157">
                  <a:extLst>
                    <a:ext uri="{9D8B030D-6E8A-4147-A177-3AD203B41FA5}">
                      <a16:colId xmlns:a16="http://schemas.microsoft.com/office/drawing/2014/main" val="1806195208"/>
                    </a:ext>
                  </a:extLst>
                </a:gridCol>
                <a:gridCol w="713157">
                  <a:extLst>
                    <a:ext uri="{9D8B030D-6E8A-4147-A177-3AD203B41FA5}">
                      <a16:colId xmlns:a16="http://schemas.microsoft.com/office/drawing/2014/main" val="656516810"/>
                    </a:ext>
                  </a:extLst>
                </a:gridCol>
                <a:gridCol w="713157">
                  <a:extLst>
                    <a:ext uri="{9D8B030D-6E8A-4147-A177-3AD203B41FA5}">
                      <a16:colId xmlns:a16="http://schemas.microsoft.com/office/drawing/2014/main" val="1895887194"/>
                    </a:ext>
                  </a:extLst>
                </a:gridCol>
              </a:tblGrid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256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649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900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1296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666342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350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650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978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290553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375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700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1700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5593900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387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720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1008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2000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122330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455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730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1024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2100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612525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494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739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1028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2500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151797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519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800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1200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2500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944473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550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800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1200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3000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369939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625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847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1232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10,000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066102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625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899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1250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102000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851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284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 Democracy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Helping the crowd to make more informed decisions</a:t>
            </a:r>
          </a:p>
          <a:p>
            <a:pPr lvl="1"/>
            <a:r>
              <a:rPr lang="en-US" dirty="0"/>
              <a:t>E.g., enabling information exchange, deliberation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Potential issues to be careful about</a:t>
            </a:r>
          </a:p>
          <a:p>
            <a:pPr lvl="1"/>
            <a:r>
              <a:rPr lang="en-US" dirty="0"/>
              <a:t>Fake news </a:t>
            </a:r>
            <a:r>
              <a:rPr lang="mr-IN" dirty="0"/>
              <a:t>–</a:t>
            </a:r>
            <a:r>
              <a:rPr lang="en-US" dirty="0"/>
              <a:t> Misinformation</a:t>
            </a:r>
          </a:p>
          <a:p>
            <a:pPr lvl="1"/>
            <a:r>
              <a:rPr lang="en-US" dirty="0"/>
              <a:t>Polarization in social networks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45B19-76E9-754E-96EF-36CC834A54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629" y="2645976"/>
            <a:ext cx="3447692" cy="254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9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4A56-DB9F-A947-87B4-57EAB5C89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Midterm Project Pitch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FBA70-F127-E84E-919A-4394B310D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Time: Next Tuesday</a:t>
            </a:r>
          </a:p>
          <a:p>
            <a:endParaRPr lang="en-US" dirty="0"/>
          </a:p>
          <a:p>
            <a:r>
              <a:rPr lang="en-US" dirty="0"/>
              <a:t>What to do beforehand</a:t>
            </a:r>
          </a:p>
          <a:p>
            <a:pPr lvl="1"/>
            <a:r>
              <a:rPr lang="en-US" dirty="0"/>
              <a:t>Prepare a </a:t>
            </a:r>
            <a:r>
              <a:rPr lang="en-US" dirty="0">
                <a:solidFill>
                  <a:schemeClr val="accent2"/>
                </a:solidFill>
              </a:rPr>
              <a:t>1-page slide</a:t>
            </a:r>
            <a:r>
              <a:rPr lang="en-US" dirty="0"/>
              <a:t> and send it to me</a:t>
            </a:r>
          </a:p>
          <a:p>
            <a:pPr lvl="2"/>
            <a:r>
              <a:rPr lang="en-US" dirty="0"/>
              <a:t>Send me the slides via email by </a:t>
            </a:r>
            <a:r>
              <a:rPr lang="en-US" dirty="0">
                <a:solidFill>
                  <a:schemeClr val="accent1"/>
                </a:solidFill>
              </a:rPr>
              <a:t>noon next Tuesday</a:t>
            </a:r>
            <a:endParaRPr lang="en-US" dirty="0"/>
          </a:p>
          <a:p>
            <a:pPr lvl="1"/>
            <a:r>
              <a:rPr lang="en-US" dirty="0"/>
              <a:t>Prepare a </a:t>
            </a:r>
            <a:r>
              <a:rPr lang="en-US" dirty="0">
                <a:solidFill>
                  <a:schemeClr val="accent2"/>
                </a:solidFill>
              </a:rPr>
              <a:t>1-min elevator pitch </a:t>
            </a:r>
            <a:r>
              <a:rPr lang="en-US" dirty="0"/>
              <a:t>about your project</a:t>
            </a:r>
          </a:p>
          <a:p>
            <a:pPr lvl="1"/>
            <a:r>
              <a:rPr lang="en-US" dirty="0"/>
              <a:t>Think about how to utilize the discussion time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Let me know by today if you plan to engage the entire class</a:t>
            </a:r>
          </a:p>
        </p:txBody>
      </p:sp>
    </p:spTree>
    <p:extLst>
      <p:ext uri="{BB962C8B-B14F-4D97-AF65-F5344CB8AC3E}">
        <p14:creationId xmlns:p14="http://schemas.microsoft.com/office/powerpoint/2010/main" val="3455579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1360150" cy="2852737"/>
          </a:xfrm>
        </p:spPr>
        <p:txBody>
          <a:bodyPr/>
          <a:lstStyle/>
          <a:p>
            <a:r>
              <a:rPr lang="en-US" sz="4000" dirty="0"/>
              <a:t>Human-in-the-Loop Computation:</a:t>
            </a:r>
            <a:br>
              <a:rPr lang="en-US" dirty="0"/>
            </a:br>
            <a:r>
              <a:rPr lang="en-US" dirty="0"/>
              <a:t>From Machine Learning Perspective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86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03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8792" y="4145272"/>
            <a:ext cx="1846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Most ML research</a:t>
            </a:r>
          </a:p>
        </p:txBody>
      </p:sp>
    </p:spTree>
    <p:extLst>
      <p:ext uri="{BB962C8B-B14F-4D97-AF65-F5344CB8AC3E}">
        <p14:creationId xmlns:p14="http://schemas.microsoft.com/office/powerpoint/2010/main" val="2583867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767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8792" y="4145272"/>
            <a:ext cx="1846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Most ML research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811504" y="2016784"/>
            <a:ext cx="2858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</a:rPr>
              <a:t>Most topics in this semester</a:t>
            </a:r>
            <a:endParaRPr 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317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767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8792" y="4145272"/>
            <a:ext cx="1846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Most ML research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811504" y="2016784"/>
            <a:ext cx="2858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</a:rPr>
              <a:t>Most topics in this semester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08561" y="113906"/>
            <a:ext cx="47783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Humans can be involved in every aspect of the process</a:t>
            </a:r>
          </a:p>
        </p:txBody>
      </p:sp>
    </p:spTree>
    <p:extLst>
      <p:ext uri="{BB962C8B-B14F-4D97-AF65-F5344CB8AC3E}">
        <p14:creationId xmlns:p14="http://schemas.microsoft.com/office/powerpoint/2010/main" val="1233384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E31B288-4E52-5B43-83F3-DBA85CECD575}"/>
              </a:ext>
            </a:extLst>
          </p:cNvPr>
          <p:cNvSpPr txBox="1"/>
          <p:nvPr/>
        </p:nvSpPr>
        <p:spPr>
          <a:xfrm>
            <a:off x="8294917" y="4145272"/>
            <a:ext cx="4778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Is there privacy leak?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CB82C3-F85B-F446-8EE0-E7034620E275}"/>
              </a:ext>
            </a:extLst>
          </p:cNvPr>
          <p:cNvSpPr txBox="1"/>
          <p:nvPr/>
        </p:nvSpPr>
        <p:spPr>
          <a:xfrm>
            <a:off x="0" y="2578113"/>
            <a:ext cx="3199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Are we being fair to </a:t>
            </a:r>
            <a:r>
              <a:rPr lang="en-US" sz="3200" b="1">
                <a:solidFill>
                  <a:srgbClr val="00B050"/>
                </a:solidFill>
              </a:rPr>
              <a:t>humans?</a:t>
            </a:r>
            <a:endParaRPr lang="en-US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3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Privacy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303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6"/>
          </a:xfrm>
        </p:spPr>
        <p:txBody>
          <a:bodyPr>
            <a:normAutofit/>
          </a:bodyPr>
          <a:lstStyle/>
          <a:p>
            <a:r>
              <a:rPr lang="en-US" dirty="0"/>
              <a:t>First Netflix challenge</a:t>
            </a:r>
          </a:p>
          <a:p>
            <a:pPr lvl="1"/>
            <a:r>
              <a:rPr lang="en-US" dirty="0"/>
              <a:t>Announced in 2006</a:t>
            </a:r>
          </a:p>
          <a:p>
            <a:pPr lvl="1"/>
            <a:r>
              <a:rPr lang="en-US" dirty="0"/>
              <a:t>Released a dataset of 100,480,507 ratings that 480,189 users gave to 17,770 movies. </a:t>
            </a:r>
          </a:p>
          <a:p>
            <a:pPr lvl="1"/>
            <a:r>
              <a:rPr lang="en-US" dirty="0"/>
              <a:t>Award $1 million to first team beating their algorithm by 10%</a:t>
            </a:r>
          </a:p>
          <a:p>
            <a:pPr lvl="1"/>
            <a:r>
              <a:rPr lang="en-US" dirty="0"/>
              <a:t>Data format: &lt;user, movie, date of grade, grade&gt;</a:t>
            </a:r>
          </a:p>
          <a:p>
            <a:pPr lvl="2"/>
            <a:r>
              <a:rPr lang="en-US" dirty="0"/>
              <a:t>User and movie names are replaced with integers</a:t>
            </a:r>
          </a:p>
          <a:p>
            <a:pPr lvl="1"/>
            <a:endParaRPr lang="en-US" dirty="0"/>
          </a:p>
          <a:p>
            <a:r>
              <a:rPr lang="en-US" dirty="0"/>
              <a:t>Is there a second Netflix challenge?</a:t>
            </a:r>
          </a:p>
          <a:p>
            <a:pPr lvl="1"/>
            <a:r>
              <a:rPr lang="en-US" dirty="0"/>
              <a:t>Announced in August 2009</a:t>
            </a:r>
          </a:p>
          <a:p>
            <a:pPr lvl="1"/>
            <a:r>
              <a:rPr lang="en-US" dirty="0"/>
              <a:t>Cancelled in March 2010 </a:t>
            </a:r>
          </a:p>
          <a:p>
            <a:pPr lvl="1"/>
            <a:r>
              <a:rPr lang="en-US" dirty="0"/>
              <a:t>Why? </a:t>
            </a:r>
          </a:p>
          <a:p>
            <a:pPr lvl="2"/>
            <a:r>
              <a:rPr lang="en-US" dirty="0"/>
              <a:t>Privacy lawsuits and FTC involvements</a:t>
            </a:r>
          </a:p>
        </p:txBody>
      </p:sp>
    </p:spTree>
    <p:extLst>
      <p:ext uri="{BB962C8B-B14F-4D97-AF65-F5344CB8AC3E}">
        <p14:creationId xmlns:p14="http://schemas.microsoft.com/office/powerpoint/2010/main" val="75822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783D53-7B03-224A-8683-80D60F78C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727" y="610617"/>
            <a:ext cx="6961094" cy="2006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D50F49-E77A-CD4A-B392-73B93E6D2E01}"/>
              </a:ext>
            </a:extLst>
          </p:cNvPr>
          <p:cNvSpPr/>
          <p:nvPr/>
        </p:nvSpPr>
        <p:spPr>
          <a:xfrm>
            <a:off x="1337423" y="3610535"/>
            <a:ext cx="3119718" cy="1909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Netflix Dataset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97F60B-B130-324A-9102-56BF0BBE2232}"/>
              </a:ext>
            </a:extLst>
          </p:cNvPr>
          <p:cNvSpPr/>
          <p:nvPr/>
        </p:nvSpPr>
        <p:spPr>
          <a:xfrm>
            <a:off x="7378513" y="3630705"/>
            <a:ext cx="3119718" cy="1909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IMDB Data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0B44A3BC-0140-714F-9B0C-99450800D94A}"/>
              </a:ext>
            </a:extLst>
          </p:cNvPr>
          <p:cNvSpPr/>
          <p:nvPr/>
        </p:nvSpPr>
        <p:spPr>
          <a:xfrm>
            <a:off x="5178239" y="3818965"/>
            <a:ext cx="1479176" cy="1492623"/>
          </a:xfrm>
          <a:prstGeom prst="plus">
            <a:avLst>
              <a:gd name="adj" fmla="val 36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34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6A858-6253-2444-BA2C-3A80CE74B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Anonymization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756D6-D3C1-414E-BA56-613B0A65B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86691" cy="4351338"/>
          </a:xfrm>
        </p:spPr>
        <p:txBody>
          <a:bodyPr/>
          <a:lstStyle/>
          <a:p>
            <a:r>
              <a:rPr lang="en-US" dirty="0"/>
              <a:t>Even without explicit identifiable information (e.g., ID, name), </a:t>
            </a:r>
            <a:br>
              <a:rPr lang="en-US" dirty="0"/>
            </a:br>
            <a:r>
              <a:rPr lang="en-US" dirty="0"/>
              <a:t>other detailed information about you might still reveal who you 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can we do?</a:t>
            </a:r>
          </a:p>
          <a:p>
            <a:pPr lvl="1"/>
            <a:r>
              <a:rPr lang="en-US" dirty="0"/>
              <a:t>Adding noises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39086-F11A-214C-A92B-CF6E2FBEA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788" y="2851889"/>
            <a:ext cx="10672482" cy="1154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FBAB9A-6CC0-7D47-9045-FA3DD9D42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224" y="5079319"/>
            <a:ext cx="10672482" cy="109764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0FBBA1-421D-2A4B-8C48-5AD595151F5A}"/>
              </a:ext>
            </a:extLst>
          </p:cNvPr>
          <p:cNvSpPr/>
          <p:nvPr/>
        </p:nvSpPr>
        <p:spPr>
          <a:xfrm>
            <a:off x="2185988" y="6103185"/>
            <a:ext cx="7820024" cy="61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Tradeoff between </a:t>
            </a:r>
            <a:r>
              <a:rPr lang="en-US" sz="3600" dirty="0">
                <a:solidFill>
                  <a:srgbClr val="FFFF00"/>
                </a:solidFill>
              </a:rPr>
              <a:t>privacy</a:t>
            </a:r>
            <a:r>
              <a:rPr lang="en-US" sz="3600" dirty="0"/>
              <a:t> and </a:t>
            </a:r>
            <a:r>
              <a:rPr lang="en-US" sz="3600" dirty="0">
                <a:solidFill>
                  <a:srgbClr val="FFFF00"/>
                </a:solidFill>
              </a:rPr>
              <a:t>utility</a:t>
            </a:r>
          </a:p>
        </p:txBody>
      </p:sp>
    </p:spTree>
    <p:extLst>
      <p:ext uri="{BB962C8B-B14F-4D97-AF65-F5344CB8AC3E}">
        <p14:creationId xmlns:p14="http://schemas.microsoft.com/office/powerpoint/2010/main" val="422568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5E946-98EB-9341-93FB-FB7F22CEA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Presentations and Peer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DD9A1-1539-134F-A8D1-30EA9C3D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suggestions in the peer reviews</a:t>
            </a:r>
          </a:p>
          <a:p>
            <a:pPr lvl="1"/>
            <a:r>
              <a:rPr lang="en-US" dirty="0"/>
              <a:t>Engage the audience more</a:t>
            </a:r>
          </a:p>
          <a:p>
            <a:pPr lvl="2"/>
            <a:r>
              <a:rPr lang="en-US" dirty="0"/>
              <a:t>eye contact </a:t>
            </a:r>
          </a:p>
          <a:p>
            <a:pPr lvl="2"/>
            <a:r>
              <a:rPr lang="en-US" dirty="0"/>
              <a:t>be enthusiastic</a:t>
            </a:r>
          </a:p>
          <a:p>
            <a:pPr lvl="2"/>
            <a:r>
              <a:rPr lang="en-US" dirty="0"/>
              <a:t>pace control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Succinct slides and visual aids are usually preferred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087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3ED1-0DC7-9D4C-A00B-D89C3C2C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B1934-FA1B-9848-95F6-FAB40D77A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Matchin</a:t>
            </a:r>
            <a:r>
              <a:rPr lang="en-US" dirty="0"/>
              <a:t>: A Game for Collecting User Preferences on Images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F8520-A03D-3343-B949-E6DD60803E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612" y="2731560"/>
            <a:ext cx="3987235" cy="29912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D4DB51-E114-404B-ADE7-3F0FA7AAD262}"/>
              </a:ext>
            </a:extLst>
          </p:cNvPr>
          <p:cNvSpPr/>
          <p:nvPr/>
        </p:nvSpPr>
        <p:spPr>
          <a:xfrm>
            <a:off x="5173847" y="3442342"/>
            <a:ext cx="68922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Building gender models using user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Ask </a:t>
            </a:r>
            <a:r>
              <a:rPr lang="en-US" sz="2400" dirty="0" err="1"/>
              <a:t>MTurk</a:t>
            </a:r>
            <a:r>
              <a:rPr lang="en-US" sz="2400" dirty="0"/>
              <a:t> workers to compare 10 pairs of images.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Accuracy for guessing the gender: 78.3%</a:t>
            </a:r>
          </a:p>
        </p:txBody>
      </p:sp>
    </p:spTree>
    <p:extLst>
      <p:ext uri="{BB962C8B-B14F-4D97-AF65-F5344CB8AC3E}">
        <p14:creationId xmlns:p14="http://schemas.microsoft.com/office/powerpoint/2010/main" val="286032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6E67-0C3C-0A45-8B89-772DBA92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Unreasonable Privacy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F0BF-565A-4241-8F39-3236D6D2F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504"/>
            <a:ext cx="10515600" cy="4351338"/>
          </a:xfrm>
        </p:spPr>
        <p:txBody>
          <a:bodyPr/>
          <a:lstStyle/>
          <a:p>
            <a:r>
              <a:rPr lang="en-US" dirty="0"/>
              <a:t>Can we get privacy for free?</a:t>
            </a:r>
          </a:p>
          <a:p>
            <a:pPr lvl="1"/>
            <a:r>
              <a:rPr lang="en-US" dirty="0"/>
              <a:t>No, privatizing means information loss (=&gt; accuracy loss)</a:t>
            </a:r>
          </a:p>
          <a:p>
            <a:endParaRPr lang="en-US" dirty="0"/>
          </a:p>
          <a:p>
            <a:r>
              <a:rPr lang="en-US" dirty="0"/>
              <a:t>Absolute privacy is not likely.</a:t>
            </a:r>
          </a:p>
          <a:p>
            <a:pPr lvl="1"/>
            <a:r>
              <a:rPr lang="en-US" dirty="0"/>
              <a:t>Who you are friends with might reveal who you are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D7078-5A18-E840-AA6F-8D8E56CD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491" y="4190217"/>
            <a:ext cx="8169547" cy="151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1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6E67-0C3C-0A45-8B89-772DBA92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(Maybe) More Reasonable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F0BF-565A-4241-8F39-3236D6D2F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Quantitative</a:t>
            </a:r>
          </a:p>
          <a:p>
            <a:pPr lvl="1"/>
            <a:r>
              <a:rPr lang="en-US" dirty="0"/>
              <a:t>Want a knob to tune the tradeoff between accuracy and privacy loss</a:t>
            </a:r>
          </a:p>
          <a:p>
            <a:endParaRPr lang="en-US" dirty="0"/>
          </a:p>
          <a:p>
            <a:r>
              <a:rPr lang="en-US" dirty="0"/>
              <a:t>Plausible deniability</a:t>
            </a:r>
          </a:p>
          <a:p>
            <a:pPr lvl="1"/>
            <a:r>
              <a:rPr lang="en-US" dirty="0"/>
              <a:t>Your presence in a database cannot be ascertained</a:t>
            </a:r>
          </a:p>
          <a:p>
            <a:pPr lvl="1"/>
            <a:endParaRPr lang="en-US" dirty="0"/>
          </a:p>
          <a:p>
            <a:r>
              <a:rPr lang="en-US" dirty="0"/>
              <a:t>Prevent targeted attacks</a:t>
            </a:r>
          </a:p>
          <a:p>
            <a:pPr lvl="1"/>
            <a:r>
              <a:rPr lang="en-US" dirty="0"/>
              <a:t>Limit information leaked even with side knowledge</a:t>
            </a:r>
          </a:p>
        </p:txBody>
      </p:sp>
    </p:spTree>
    <p:extLst>
      <p:ext uri="{BB962C8B-B14F-4D97-AF65-F5344CB8AC3E}">
        <p14:creationId xmlns:p14="http://schemas.microsoft.com/office/powerpoint/2010/main" val="3296698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98A8-E298-654D-9538-BA2AF345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64D22-D4CF-0C41-88FD-451C37673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74188" cy="4351338"/>
          </a:xfrm>
        </p:spPr>
        <p:txBody>
          <a:bodyPr/>
          <a:lstStyle/>
          <a:p>
            <a:r>
              <a:rPr lang="en-US" dirty="0"/>
              <a:t>A formal notion to characterize privacy.</a:t>
            </a:r>
          </a:p>
          <a:p>
            <a:r>
              <a:rPr lang="en-US" dirty="0"/>
              <a:t>History</a:t>
            </a:r>
          </a:p>
          <a:p>
            <a:pPr lvl="1"/>
            <a:r>
              <a:rPr lang="en-US" dirty="0"/>
              <a:t>Proposed by </a:t>
            </a:r>
            <a:r>
              <a:rPr lang="en-US" dirty="0" err="1"/>
              <a:t>Dwork</a:t>
            </a:r>
            <a:r>
              <a:rPr lang="en-US" dirty="0"/>
              <a:t> et al. 2006</a:t>
            </a:r>
          </a:p>
          <a:p>
            <a:pPr lvl="1"/>
            <a:r>
              <a:rPr lang="en-US" dirty="0"/>
              <a:t>Win the Gödel Prize in 2017</a:t>
            </a:r>
          </a:p>
          <a:p>
            <a:pPr lvl="1"/>
            <a:r>
              <a:rPr lang="en-US" dirty="0"/>
              <a:t>Apple announced to adopt the notion of differential privacy in iOS 10 in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2E150-99F7-2E4A-8690-A6FE13A4AF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371" y="4001294"/>
            <a:ext cx="4244789" cy="2652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2B5FDA-0464-4841-9E68-9ECA64AC28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2861" y="4001294"/>
            <a:ext cx="3537323" cy="265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7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D6D6-21B1-C048-A020-1A0D7FC52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DC581-4887-CA48-BB64-0506E2652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1465"/>
            <a:ext cx="12192000" cy="353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68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85291-9659-7A49-8B2E-76724CBFC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70866-4E5D-3C40-A4C5-ED0DE8417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9247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Assume we have an exam in this course. And I have distributed this score distribution.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much of </a:t>
            </a:r>
            <a:r>
              <a:rPr lang="en-US"/>
              <a:t>the private information </a:t>
            </a:r>
            <a:r>
              <a:rPr lang="en-US" dirty="0"/>
              <a:t>(your individual grades) do I reveal?</a:t>
            </a:r>
          </a:p>
          <a:p>
            <a:r>
              <a:rPr lang="en-US" dirty="0"/>
              <a:t>What if there are only 2 students in the class?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ACDB4-3C48-7C48-8257-6AE173091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76" y="2806188"/>
            <a:ext cx="9448800" cy="220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34B2-8781-5D43-9E47-F58D4A25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DEB61-3687-8A48-BC83-DF64A0E83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40" y="1690688"/>
            <a:ext cx="9330826" cy="50597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2330E8-E0C2-364E-9F58-51DA76240184}"/>
              </a:ext>
            </a:extLst>
          </p:cNvPr>
          <p:cNvSpPr/>
          <p:nvPr/>
        </p:nvSpPr>
        <p:spPr>
          <a:xfrm>
            <a:off x="8596923" y="2805724"/>
            <a:ext cx="2394210" cy="3235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89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3D64D-272B-7E45-803C-36F2C60B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D1C4-CDF9-0D4D-AE68-CB60B47080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: a randomized algorithm.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: two “neighboring” database (with only one-entry difference)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: privacy budget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-differentially private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-differentially private if for any neighboring databases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for any algorithm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dirty="0"/>
                  <a:t>, we have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D1C4-CDF9-0D4D-AE68-CB60B47080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25121" y="5262916"/>
                <a:ext cx="55149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⁡[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121" y="5262916"/>
                <a:ext cx="5514907" cy="523220"/>
              </a:xfrm>
              <a:prstGeom prst="rect">
                <a:avLst/>
              </a:prstGeom>
              <a:blipFill>
                <a:blip r:embed="rId3"/>
                <a:stretch>
                  <a:fillRect r="-23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B0FBBA1-421D-2A4B-8C48-5AD595151F5A}"/>
                  </a:ext>
                </a:extLst>
              </p:cNvPr>
              <p:cNvSpPr/>
              <p:nvPr/>
            </p:nvSpPr>
            <p:spPr>
              <a:xfrm>
                <a:off x="3668191" y="6083035"/>
                <a:ext cx="3682643" cy="45773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≈1+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is small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xmlns="" id="{3B0FBBA1-421D-2A4B-8C48-5AD5951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191" y="6083035"/>
                <a:ext cx="3682643" cy="457730"/>
              </a:xfrm>
              <a:prstGeom prst="roundRect">
                <a:avLst/>
              </a:prstGeom>
              <a:blipFill rotWithShape="0">
                <a:blip r:embed="rId4"/>
                <a:stretch>
                  <a:fillRect t="-909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B0FBBA1-421D-2A4B-8C48-5AD595151F5A}"/>
              </a:ext>
            </a:extLst>
          </p:cNvPr>
          <p:cNvSpPr/>
          <p:nvPr/>
        </p:nvSpPr>
        <p:spPr>
          <a:xfrm>
            <a:off x="8102769" y="5298926"/>
            <a:ext cx="4002966" cy="1326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Intuition: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The change of output is small if the change of data </a:t>
            </a:r>
            <a:r>
              <a:rPr lang="en-US" sz="2400">
                <a:solidFill>
                  <a:schemeClr val="bg1"/>
                </a:solidFill>
              </a:rPr>
              <a:t>is small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26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 Differentially Private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204275" cy="4351338"/>
          </a:xfrm>
        </p:spPr>
        <p:txBody>
          <a:bodyPr/>
          <a:lstStyle/>
          <a:p>
            <a:r>
              <a:rPr lang="en-US" dirty="0"/>
              <a:t>Let the output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be the average of users’ ages</a:t>
            </a:r>
          </a:p>
          <a:p>
            <a:r>
              <a:rPr lang="en-US" dirty="0"/>
              <a:t>Consider two extreme cases</a:t>
            </a:r>
          </a:p>
          <a:p>
            <a:pPr lvl="1"/>
            <a:r>
              <a:rPr lang="en-US" dirty="0"/>
              <a:t>If the size of the database is 1 </a:t>
            </a:r>
          </a:p>
          <a:p>
            <a:pPr lvl="1"/>
            <a:r>
              <a:rPr lang="en-US" dirty="0"/>
              <a:t>If the size of the database is infinity</a:t>
            </a:r>
          </a:p>
          <a:p>
            <a:pPr lvl="1"/>
            <a:endParaRPr lang="en-US" dirty="0"/>
          </a:p>
          <a:p>
            <a:r>
              <a:rPr lang="en-US" dirty="0"/>
              <a:t>Add noise</a:t>
            </a:r>
          </a:p>
          <a:p>
            <a:pPr lvl="1"/>
            <a:r>
              <a:rPr lang="en-US" dirty="0"/>
              <a:t>We can tune the amount of noise to tradeoff privacy and accuracy</a:t>
            </a:r>
          </a:p>
          <a:p>
            <a:r>
              <a:rPr lang="en-US" dirty="0"/>
              <a:t>A majority of the differentially private algorithms use a similar approach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97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F86C-0838-B947-884C-F271C3391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5E7B0-F3CD-3E4A-A141-589158EC4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94" y="1825625"/>
            <a:ext cx="5864300" cy="4351338"/>
          </a:xfrm>
        </p:spPr>
        <p:txBody>
          <a:bodyPr>
            <a:normAutofit/>
          </a:bodyPr>
          <a:lstStyle/>
          <a:p>
            <a:r>
              <a:rPr lang="en-US" dirty="0"/>
              <a:t>Differential privacy is a formal tool that we can tune the privacy budget to tradeoff privacy and utility/accuracy. </a:t>
            </a:r>
          </a:p>
          <a:p>
            <a:endParaRPr lang="en-US" dirty="0"/>
          </a:p>
          <a:p>
            <a:r>
              <a:rPr lang="en-US" dirty="0"/>
              <a:t>We have been giving the big tech companies a lot of information. Have you been worried about any of the privacy issues?  What’s the line you will choose privacy or utility?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EF94B-6958-2F4F-872A-991C84F765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8208" y="-1412108"/>
            <a:ext cx="4362217" cy="197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20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Today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89513"/>
            <a:ext cx="10515600" cy="1500187"/>
          </a:xfrm>
        </p:spPr>
        <p:txBody>
          <a:bodyPr>
            <a:normAutofit/>
          </a:bodyPr>
          <a:lstStyle/>
          <a:p>
            <a:r>
              <a:rPr lang="en-US" dirty="0"/>
              <a:t>Recap of what we have discussed so far</a:t>
            </a:r>
          </a:p>
          <a:p>
            <a:r>
              <a:rPr lang="en-US" dirty="0"/>
              <a:t>Introduce what we will discuss in the next few lectures</a:t>
            </a:r>
          </a:p>
          <a:p>
            <a:r>
              <a:rPr lang="en-US" dirty="0"/>
              <a:t>Discussion on related topics that are not covered in this course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8057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F9F4B-35CB-5D4B-B172-0C1EBC38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CD48F-3FE7-C745-8372-FB15BAE90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03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22DD18-83E3-5445-8026-5D1A4A69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21" y="228226"/>
            <a:ext cx="10733757" cy="64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51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19BA044-92DC-A94F-98E9-1F76BAE28EA7}"/>
              </a:ext>
            </a:extLst>
          </p:cNvPr>
          <p:cNvSpPr txBox="1">
            <a:spLocks/>
          </p:cNvSpPr>
          <p:nvPr/>
        </p:nvSpPr>
        <p:spPr>
          <a:xfrm>
            <a:off x="107576" y="218617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Isn’t the point of ML to discriminate?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AFE65-A09A-B144-8A3D-58675E02AB16}"/>
              </a:ext>
            </a:extLst>
          </p:cNvPr>
          <p:cNvSpPr txBox="1"/>
          <p:nvPr/>
        </p:nvSpPr>
        <p:spPr>
          <a:xfrm>
            <a:off x="6965576" y="4007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3B2C31-C318-3040-8143-DF34E301881C}"/>
              </a:ext>
            </a:extLst>
          </p:cNvPr>
          <p:cNvSpPr txBox="1">
            <a:spLocks/>
          </p:cNvSpPr>
          <p:nvPr/>
        </p:nvSpPr>
        <p:spPr>
          <a:xfrm>
            <a:off x="107576" y="419189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Want to avoid “unjustified” discrimination.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5C0DF-17EB-D542-A61F-15DC6C193302}"/>
              </a:ext>
            </a:extLst>
          </p:cNvPr>
          <p:cNvSpPr txBox="1"/>
          <p:nvPr/>
        </p:nvSpPr>
        <p:spPr>
          <a:xfrm>
            <a:off x="6790765" y="617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59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C288-3988-5A4A-B7DE-5633A42F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Loan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80939-0D76-274B-BCB7-14FED9755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law, the banks can’t discriminate people according to their race.</a:t>
            </a:r>
          </a:p>
          <a:p>
            <a:r>
              <a:rPr lang="en-US" dirty="0"/>
              <a:t>First natural approach (fairness through blindness)</a:t>
            </a:r>
          </a:p>
          <a:p>
            <a:pPr lvl="1"/>
            <a:r>
              <a:rPr lang="en-US" dirty="0"/>
              <a:t>remove the race attribute from the data</a:t>
            </a:r>
          </a:p>
          <a:p>
            <a:r>
              <a:rPr lang="en-US" dirty="0"/>
              <a:t>Guess what happened?</a:t>
            </a:r>
          </a:p>
          <a:p>
            <a:pPr lvl="1"/>
            <a:r>
              <a:rPr lang="en-US" dirty="0"/>
              <a:t>Redlining</a:t>
            </a:r>
          </a:p>
        </p:txBody>
      </p:sp>
      <p:pic>
        <p:nvPicPr>
          <p:cNvPr id="1026" name="Picture 2" descr="https://www.northpennlegal.org/sites/www.northpennlegal.org/files/Redlining%20-%20200x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5401" y="3600422"/>
            <a:ext cx="3185939" cy="31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39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From computer scientists / engineers’ point of view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r>
              <a:rPr lang="en-US" dirty="0"/>
              <a:t>Give me an operational definition of fairness, I’ll implement a system that satisfy it!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should we define fairness? Is it even possible to define an universal fairness notion?</a:t>
            </a:r>
          </a:p>
          <a:p>
            <a:endParaRPr lang="en-US" dirty="0"/>
          </a:p>
          <a:p>
            <a:r>
              <a:rPr lang="en-US" dirty="0"/>
              <a:t>More in the next few lectures.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10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C931C-884D-174E-B7FF-808AEA190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Incentives in Blockchain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E068-0463-3C48-AFB2-7A10EF671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752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47DD4-9FB6-524F-A602-2A66E71CD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BD2A1-E82C-2849-A282-CB336DAD5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Famous example: Bitcoin</a:t>
            </a:r>
          </a:p>
        </p:txBody>
      </p:sp>
      <p:pic>
        <p:nvPicPr>
          <p:cNvPr id="1026" name="Picture 2" descr="Bitcoin&amp;#39;s Price History">
            <a:extLst>
              <a:ext uri="{FF2B5EF4-FFF2-40B4-BE49-F238E27FC236}">
                <a16:creationId xmlns:a16="http://schemas.microsoft.com/office/drawing/2014/main" id="{403B35B5-4C1B-8A42-A670-0B479A886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354" y="2444092"/>
            <a:ext cx="9251609" cy="404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58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54632-6160-2743-B746-CBA4CCE0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B3CCB-802B-6547-9B2E-AE607DAAA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Properties of traditional currency systems</a:t>
            </a:r>
          </a:p>
          <a:p>
            <a:pPr lvl="1"/>
            <a:r>
              <a:rPr lang="en-US" dirty="0"/>
              <a:t>A centralized mechanism</a:t>
            </a:r>
          </a:p>
          <a:p>
            <a:pPr lvl="1"/>
            <a:r>
              <a:rPr lang="en-US" dirty="0"/>
              <a:t>Relies on trust on the currency issuer</a:t>
            </a:r>
          </a:p>
          <a:p>
            <a:pPr lvl="1"/>
            <a:r>
              <a:rPr lang="en-US" dirty="0"/>
              <a:t>Book-keeping is maintained by the center</a:t>
            </a:r>
          </a:p>
          <a:p>
            <a:pPr lvl="2"/>
            <a:r>
              <a:rPr lang="en-US" dirty="0"/>
              <a:t>The bank / </a:t>
            </a:r>
            <a:r>
              <a:rPr lang="en-US" dirty="0" err="1"/>
              <a:t>Paypal</a:t>
            </a:r>
            <a:r>
              <a:rPr lang="en-US" dirty="0"/>
              <a:t> are maintaining the transaction history / ledger</a:t>
            </a:r>
          </a:p>
          <a:p>
            <a:pPr lvl="1"/>
            <a:r>
              <a:rPr lang="en-US" dirty="0"/>
              <a:t>Single point of failure</a:t>
            </a:r>
          </a:p>
          <a:p>
            <a:pPr lvl="1"/>
            <a:endParaRPr lang="en-US" dirty="0"/>
          </a:p>
          <a:p>
            <a:r>
              <a:rPr lang="en-US" dirty="0"/>
              <a:t>Blockchain</a:t>
            </a:r>
          </a:p>
          <a:p>
            <a:pPr lvl="1"/>
            <a:r>
              <a:rPr lang="en-US" dirty="0"/>
              <a:t>A decentralized protocol of maintaining the ledger</a:t>
            </a:r>
          </a:p>
        </p:txBody>
      </p:sp>
    </p:spTree>
    <p:extLst>
      <p:ext uri="{BB962C8B-B14F-4D97-AF65-F5344CB8AC3E}">
        <p14:creationId xmlns:p14="http://schemas.microsoft.com/office/powerpoint/2010/main" val="33752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Blockchain</a:t>
            </a:r>
            <a:r>
              <a:rPr lang="en-US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08342" cy="4351338"/>
          </a:xfrm>
        </p:spPr>
        <p:txBody>
          <a:bodyPr/>
          <a:lstStyle/>
          <a:p>
            <a:r>
              <a:rPr lang="en-US" dirty="0"/>
              <a:t>We’ll use bitcoin as the example</a:t>
            </a:r>
          </a:p>
          <a:p>
            <a:r>
              <a:rPr lang="en-US" dirty="0"/>
              <a:t>Everyone is in a peer-to-peer network</a:t>
            </a:r>
          </a:p>
          <a:p>
            <a:r>
              <a:rPr lang="en-US" dirty="0"/>
              <a:t>Whenever a transaction happens, the transaction is broadcast to the network</a:t>
            </a:r>
          </a:p>
          <a:p>
            <a:endParaRPr lang="en-US" dirty="0"/>
          </a:p>
          <a:p>
            <a:r>
              <a:rPr lang="en-US" dirty="0"/>
              <a:t>Main question: </a:t>
            </a:r>
          </a:p>
          <a:p>
            <a:pPr lvl="1"/>
            <a:r>
              <a:rPr lang="en-US" dirty="0"/>
              <a:t>How do we maintain a ledger (transaction history) that is immutable and the same for every participant?</a:t>
            </a:r>
          </a:p>
        </p:txBody>
      </p:sp>
    </p:spTree>
    <p:extLst>
      <p:ext uri="{BB962C8B-B14F-4D97-AF65-F5344CB8AC3E}">
        <p14:creationId xmlns:p14="http://schemas.microsoft.com/office/powerpoint/2010/main" val="16145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" y="2358410"/>
            <a:ext cx="10403840" cy="14077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F66C55-BE99-D14B-BAF4-D6652898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Blockchain</a:t>
            </a:r>
            <a:r>
              <a:rPr lang="en-US" dirty="0"/>
              <a:t>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FBF65-5EDC-DC4C-848D-DCD76439C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>
            <a:normAutofit/>
          </a:bodyPr>
          <a:lstStyle/>
          <a:p>
            <a:r>
              <a:rPr lang="en-US" dirty="0"/>
              <a:t>Maintain the ledger in a chain of blocks (hence, blockchain)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FEC1D1-7C76-DD45-A52A-4468DD0A657A}"/>
              </a:ext>
            </a:extLst>
          </p:cNvPr>
          <p:cNvSpPr/>
          <p:nvPr/>
        </p:nvSpPr>
        <p:spPr>
          <a:xfrm>
            <a:off x="838200" y="359456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What’s in each block?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1239520" y="4143931"/>
            <a:ext cx="2763520" cy="2630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91920" y="4296332"/>
            <a:ext cx="2407920" cy="1374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Transactions:</a:t>
            </a:r>
          </a:p>
          <a:p>
            <a:r>
              <a:rPr lang="en-US" dirty="0">
                <a:solidFill>
                  <a:schemeClr val="tx1"/>
                </a:solidFill>
              </a:rPr>
              <a:t>A gives B 0.15BTC</a:t>
            </a:r>
          </a:p>
          <a:p>
            <a:r>
              <a:rPr lang="en-US" dirty="0">
                <a:solidFill>
                  <a:schemeClr val="tx1"/>
                </a:solidFill>
              </a:rPr>
              <a:t>B gives C 0.21 BTC</a:t>
            </a:r>
          </a:p>
          <a:p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91920" y="5788902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Hash of previous block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417320" y="6288322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 nonce (more later)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FEC1D1-7C76-DD45-A52A-4468DD0A657A}"/>
              </a:ext>
            </a:extLst>
          </p:cNvPr>
          <p:cNvSpPr/>
          <p:nvPr/>
        </p:nvSpPr>
        <p:spPr>
          <a:xfrm>
            <a:off x="4765040" y="4196015"/>
            <a:ext cx="67665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to maintain the block chain?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If there is a center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The center just appends the transaction record to the end whenever it happens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How should we do this without the center?</a:t>
            </a:r>
          </a:p>
        </p:txBody>
      </p:sp>
    </p:spTree>
    <p:extLst>
      <p:ext uri="{BB962C8B-B14F-4D97-AF65-F5344CB8AC3E}">
        <p14:creationId xmlns:p14="http://schemas.microsoft.com/office/powerpoint/2010/main" val="216574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720" y="1100483"/>
            <a:ext cx="11360150" cy="3065462"/>
          </a:xfrm>
        </p:spPr>
        <p:txBody>
          <a:bodyPr>
            <a:normAutofit/>
          </a:bodyPr>
          <a:lstStyle/>
          <a:p>
            <a:r>
              <a:rPr lang="en-US" dirty="0"/>
              <a:t>What We Have Discussed So far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3DD498-CBDA-774B-8873-CEDE8E601A8B}"/>
              </a:ext>
            </a:extLst>
          </p:cNvPr>
          <p:cNvSpPr txBox="1">
            <a:spLocks/>
          </p:cNvSpPr>
          <p:nvPr/>
        </p:nvSpPr>
        <p:spPr>
          <a:xfrm>
            <a:off x="831850" y="3283389"/>
            <a:ext cx="11360150" cy="306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r>
              <a:rPr lang="en-US" sz="4000" dirty="0"/>
              <a:t>Human-in-the-Loop Computation:</a:t>
            </a:r>
            <a:br>
              <a:rPr lang="en-US" dirty="0"/>
            </a:br>
            <a:r>
              <a:rPr lang="en-US" dirty="0"/>
              <a:t>From Task Solvers’ Perspective</a:t>
            </a:r>
          </a:p>
        </p:txBody>
      </p:sp>
    </p:spTree>
    <p:extLst>
      <p:ext uri="{BB962C8B-B14F-4D97-AF65-F5344CB8AC3E}">
        <p14:creationId xmlns:p14="http://schemas.microsoft.com/office/powerpoint/2010/main" val="375484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Blockchain</a:t>
            </a:r>
            <a:r>
              <a:rPr lang="en-US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can generate the blocks?</a:t>
            </a:r>
          </a:p>
          <a:p>
            <a:pPr lvl="1"/>
            <a:r>
              <a:rPr lang="en-US" dirty="0"/>
              <a:t>Everyone can generate the blocks</a:t>
            </a:r>
          </a:p>
          <a:p>
            <a:pPr lvl="1"/>
            <a:endParaRPr lang="en-US" dirty="0"/>
          </a:p>
          <a:p>
            <a:r>
              <a:rPr lang="en-US" dirty="0"/>
              <a:t>How are blocks generated?</a:t>
            </a:r>
          </a:p>
          <a:p>
            <a:pPr lvl="1"/>
            <a:r>
              <a:rPr lang="en-US" dirty="0"/>
              <a:t>Proof of 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600" y="4051765"/>
            <a:ext cx="2763520" cy="2630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43000" y="4204166"/>
            <a:ext cx="2407920" cy="1374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Transactions:</a:t>
            </a:r>
          </a:p>
          <a:p>
            <a:r>
              <a:rPr lang="en-US" dirty="0">
                <a:solidFill>
                  <a:schemeClr val="tx1"/>
                </a:solidFill>
              </a:rPr>
              <a:t>A gives B 0.15BTC</a:t>
            </a:r>
          </a:p>
          <a:p>
            <a:r>
              <a:rPr lang="en-US" dirty="0">
                <a:solidFill>
                  <a:schemeClr val="tx1"/>
                </a:solidFill>
              </a:rPr>
              <a:t>B gives C 0.21 BTC</a:t>
            </a:r>
          </a:p>
          <a:p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3000" y="5696736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Hash of previous block</a:t>
            </a:r>
          </a:p>
        </p:txBody>
      </p:sp>
      <p:sp>
        <p:nvSpPr>
          <p:cNvPr id="7" name="Rectangle 6"/>
          <p:cNvSpPr/>
          <p:nvPr/>
        </p:nvSpPr>
        <p:spPr>
          <a:xfrm>
            <a:off x="1168400" y="6196156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 nonce (more later)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FEC1D1-7C76-DD45-A52A-4468DD0A657A}"/>
              </a:ext>
            </a:extLst>
          </p:cNvPr>
          <p:cNvSpPr/>
          <p:nvPr/>
        </p:nvSpPr>
        <p:spPr>
          <a:xfrm>
            <a:off x="3931920" y="4459839"/>
            <a:ext cx="813308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block is valid if the first L digits of the hash of the block is 0.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 is tuned such that a new block is generated roughly every 10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Miner: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Keep change the nonce value, until finding a valid block</a:t>
            </a:r>
          </a:p>
        </p:txBody>
      </p:sp>
    </p:spTree>
    <p:extLst>
      <p:ext uri="{BB962C8B-B14F-4D97-AF65-F5344CB8AC3E}">
        <p14:creationId xmlns:p14="http://schemas.microsoft.com/office/powerpoint/2010/main" val="66358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Miners Mine?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Monetary incentives</a:t>
            </a:r>
          </a:p>
          <a:p>
            <a:pPr lvl="1"/>
            <a:r>
              <a:rPr lang="en-US" dirty="0"/>
              <a:t>The miner gets some amount of bitcoins for each valid block</a:t>
            </a:r>
          </a:p>
          <a:p>
            <a:pPr lvl="2"/>
            <a:r>
              <a:rPr lang="en-US" dirty="0"/>
              <a:t>The amount is decreasing and will eventually go to 0</a:t>
            </a:r>
          </a:p>
          <a:p>
            <a:pPr lvl="1"/>
            <a:r>
              <a:rPr lang="en-US" dirty="0"/>
              <a:t>The miner gets transaction fees for transactions included in the block</a:t>
            </a:r>
          </a:p>
          <a:p>
            <a:pPr lvl="1"/>
            <a:endParaRPr lang="en-US" dirty="0"/>
          </a:p>
          <a:p>
            <a:r>
              <a:rPr lang="en-US" dirty="0"/>
              <a:t>So far, the miner incentive is mainly driven by the bitcoin of new block</a:t>
            </a:r>
          </a:p>
          <a:p>
            <a:r>
              <a:rPr lang="en-US" dirty="0"/>
              <a:t>It is expected that the transaction fees will be more important in the future</a:t>
            </a:r>
          </a:p>
          <a:p>
            <a:pPr lvl="1"/>
            <a:r>
              <a:rPr lang="en-US" dirty="0"/>
              <a:t>A higher transaction fee might lead to faster inclusion of the transaction</a:t>
            </a:r>
          </a:p>
          <a:p>
            <a:pPr lvl="1"/>
            <a:r>
              <a:rPr lang="en-US" dirty="0"/>
              <a:t>Design of transaction fees could be an interesting topic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755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Blockchain</a:t>
            </a:r>
            <a:r>
              <a:rPr lang="en-US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>
            <a:normAutofit/>
          </a:bodyPr>
          <a:lstStyle/>
          <a:p>
            <a:r>
              <a:rPr lang="en-US" dirty="0"/>
              <a:t>Protocol of Blockchain</a:t>
            </a:r>
          </a:p>
          <a:p>
            <a:pPr lvl="1"/>
            <a:r>
              <a:rPr lang="en-US" dirty="0"/>
              <a:t>Users with transactions</a:t>
            </a:r>
          </a:p>
          <a:p>
            <a:pPr lvl="2"/>
            <a:r>
              <a:rPr lang="en-US" dirty="0"/>
              <a:t>Announce transactions in the network</a:t>
            </a:r>
          </a:p>
          <a:p>
            <a:endParaRPr lang="en-US" dirty="0"/>
          </a:p>
          <a:p>
            <a:pPr lvl="1"/>
            <a:r>
              <a:rPr lang="en-US" dirty="0"/>
              <a:t>Miners pick up the transactions not in the ledger</a:t>
            </a:r>
          </a:p>
          <a:p>
            <a:pPr lvl="2"/>
            <a:r>
              <a:rPr lang="en-US" dirty="0"/>
              <a:t>Keep change the nonce until finding a valid block</a:t>
            </a:r>
          </a:p>
          <a:p>
            <a:pPr lvl="2"/>
            <a:r>
              <a:rPr lang="en-US" dirty="0"/>
              <a:t>Attach the block to the end of the ledger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if there are multiple branches (forks?)</a:t>
            </a:r>
          </a:p>
          <a:p>
            <a:pPr lvl="2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E259EE-588F-D54C-BD75-37A1004002C5}"/>
              </a:ext>
            </a:extLst>
          </p:cNvPr>
          <p:cNvSpPr/>
          <p:nvPr/>
        </p:nvSpPr>
        <p:spPr>
          <a:xfrm>
            <a:off x="8590280" y="2016136"/>
            <a:ext cx="2763520" cy="2630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5029E6-B390-0441-BDCA-8B9857E72441}"/>
              </a:ext>
            </a:extLst>
          </p:cNvPr>
          <p:cNvSpPr/>
          <p:nvPr/>
        </p:nvSpPr>
        <p:spPr>
          <a:xfrm>
            <a:off x="8742680" y="2168537"/>
            <a:ext cx="2407920" cy="1374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Transactions:</a:t>
            </a:r>
          </a:p>
          <a:p>
            <a:r>
              <a:rPr lang="en-US" dirty="0">
                <a:solidFill>
                  <a:schemeClr val="tx1"/>
                </a:solidFill>
              </a:rPr>
              <a:t>A gives B 0.15BTC</a:t>
            </a:r>
          </a:p>
          <a:p>
            <a:r>
              <a:rPr lang="en-US" dirty="0">
                <a:solidFill>
                  <a:schemeClr val="tx1"/>
                </a:solidFill>
              </a:rPr>
              <a:t>B gives C 0.21 BTC</a:t>
            </a:r>
          </a:p>
          <a:p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7670A4-11B8-EE44-804A-A42F8324E6F3}"/>
              </a:ext>
            </a:extLst>
          </p:cNvPr>
          <p:cNvSpPr/>
          <p:nvPr/>
        </p:nvSpPr>
        <p:spPr>
          <a:xfrm>
            <a:off x="8742680" y="3661107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Hash of previous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037443-7AA2-414F-998D-2A078974EC87}"/>
              </a:ext>
            </a:extLst>
          </p:cNvPr>
          <p:cNvSpPr/>
          <p:nvPr/>
        </p:nvSpPr>
        <p:spPr>
          <a:xfrm>
            <a:off x="8768080" y="4160527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 nonce (more later)</a:t>
            </a:r>
          </a:p>
        </p:txBody>
      </p:sp>
    </p:spTree>
    <p:extLst>
      <p:ext uri="{BB962C8B-B14F-4D97-AF65-F5344CB8AC3E}">
        <p14:creationId xmlns:p14="http://schemas.microsoft.com/office/powerpoint/2010/main" val="3577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83" y="2296026"/>
            <a:ext cx="8249920" cy="17878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Blockchain</a:t>
            </a:r>
            <a:r>
              <a:rPr lang="en-US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7736"/>
          </a:xfrm>
        </p:spPr>
        <p:txBody>
          <a:bodyPr/>
          <a:lstStyle/>
          <a:p>
            <a:r>
              <a:rPr lang="en-US" dirty="0"/>
              <a:t>How to resolve conflicts (fork)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Intuition: </a:t>
            </a:r>
          </a:p>
          <a:p>
            <a:pPr lvl="1"/>
            <a:r>
              <a:rPr lang="en-US" sz="2800" dirty="0"/>
              <a:t>Majority voting</a:t>
            </a:r>
          </a:p>
          <a:p>
            <a:pPr lvl="1"/>
            <a:r>
              <a:rPr lang="en-US" sz="2800" dirty="0"/>
              <a:t>But online fake identity is easy to create</a:t>
            </a:r>
            <a:r>
              <a:rPr lang="mr-IN" sz="2800" dirty="0"/>
              <a:t>……</a:t>
            </a:r>
            <a:endParaRPr lang="en-US" sz="2800" dirty="0"/>
          </a:p>
          <a:p>
            <a:pPr lvl="1"/>
            <a:r>
              <a:rPr lang="en-US" sz="2800" dirty="0"/>
              <a:t>Majority voting, weighted by your computation power!</a:t>
            </a:r>
          </a:p>
          <a:p>
            <a:pPr lvl="1"/>
            <a:r>
              <a:rPr lang="en-US" sz="2800" dirty="0"/>
              <a:t>Protocol: Recognize the longest chain</a:t>
            </a:r>
          </a:p>
        </p:txBody>
      </p:sp>
    </p:spTree>
    <p:extLst>
      <p:ext uri="{BB962C8B-B14F-4D97-AF65-F5344CB8AC3E}">
        <p14:creationId xmlns:p14="http://schemas.microsoft.com/office/powerpoint/2010/main" val="67918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Blockchain</a:t>
            </a:r>
            <a:r>
              <a:rPr lang="en-US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2900"/>
            <a:ext cx="10515600" cy="4879975"/>
          </a:xfrm>
        </p:spPr>
        <p:txBody>
          <a:bodyPr>
            <a:normAutofit/>
          </a:bodyPr>
          <a:lstStyle/>
          <a:p>
            <a:r>
              <a:rPr lang="en-US" dirty="0"/>
              <a:t>Protocol of Blockchain</a:t>
            </a:r>
          </a:p>
          <a:p>
            <a:pPr lvl="1"/>
            <a:r>
              <a:rPr lang="en-US" dirty="0"/>
              <a:t>Users with transactions</a:t>
            </a:r>
          </a:p>
          <a:p>
            <a:pPr lvl="2"/>
            <a:r>
              <a:rPr lang="en-US" dirty="0"/>
              <a:t>Announce transactions in the network</a:t>
            </a:r>
          </a:p>
          <a:p>
            <a:endParaRPr lang="en-US" sz="200" dirty="0"/>
          </a:p>
          <a:p>
            <a:pPr lvl="1"/>
            <a:r>
              <a:rPr lang="en-US" dirty="0"/>
              <a:t>Miners pickup the transactions not in the ledger</a:t>
            </a:r>
          </a:p>
          <a:p>
            <a:pPr lvl="2"/>
            <a:r>
              <a:rPr lang="en-US" dirty="0"/>
              <a:t>Keep change the nonce until finding a valid block</a:t>
            </a:r>
          </a:p>
          <a:p>
            <a:pPr lvl="2"/>
            <a:r>
              <a:rPr lang="en-US" dirty="0"/>
              <a:t>Attach the block to the end of the ledger</a:t>
            </a:r>
          </a:p>
          <a:p>
            <a:pPr lvl="1"/>
            <a:endParaRPr lang="en-US" sz="200" dirty="0"/>
          </a:p>
          <a:p>
            <a:pPr lvl="1"/>
            <a:r>
              <a:rPr lang="en-US" dirty="0"/>
              <a:t>What if there are multiple branches (forks?)</a:t>
            </a:r>
          </a:p>
          <a:p>
            <a:pPr lvl="2"/>
            <a:r>
              <a:rPr lang="en-US" dirty="0"/>
              <a:t>The longest branch is the valid one</a:t>
            </a:r>
          </a:p>
          <a:p>
            <a:pPr lvl="2"/>
            <a:r>
              <a:rPr lang="en-US" dirty="0" err="1"/>
              <a:t>Kinda</a:t>
            </a:r>
            <a:r>
              <a:rPr lang="en-US" dirty="0"/>
              <a:t> like majority voting weighted by computational power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E259EE-588F-D54C-BD75-37A1004002C5}"/>
              </a:ext>
            </a:extLst>
          </p:cNvPr>
          <p:cNvSpPr/>
          <p:nvPr/>
        </p:nvSpPr>
        <p:spPr>
          <a:xfrm>
            <a:off x="8590280" y="2016136"/>
            <a:ext cx="2763520" cy="2630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5029E6-B390-0441-BDCA-8B9857E72441}"/>
              </a:ext>
            </a:extLst>
          </p:cNvPr>
          <p:cNvSpPr/>
          <p:nvPr/>
        </p:nvSpPr>
        <p:spPr>
          <a:xfrm>
            <a:off x="8742680" y="2168537"/>
            <a:ext cx="2407920" cy="1374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Transactions:</a:t>
            </a:r>
          </a:p>
          <a:p>
            <a:r>
              <a:rPr lang="en-US" dirty="0">
                <a:solidFill>
                  <a:schemeClr val="tx1"/>
                </a:solidFill>
              </a:rPr>
              <a:t>A gives B 0.15BTC</a:t>
            </a:r>
          </a:p>
          <a:p>
            <a:r>
              <a:rPr lang="en-US" dirty="0">
                <a:solidFill>
                  <a:schemeClr val="tx1"/>
                </a:solidFill>
              </a:rPr>
              <a:t>B gives C 0.21 BTC</a:t>
            </a:r>
          </a:p>
          <a:p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7670A4-11B8-EE44-804A-A42F8324E6F3}"/>
              </a:ext>
            </a:extLst>
          </p:cNvPr>
          <p:cNvSpPr/>
          <p:nvPr/>
        </p:nvSpPr>
        <p:spPr>
          <a:xfrm>
            <a:off x="8742680" y="3661107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Hash of previous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037443-7AA2-414F-998D-2A078974EC87}"/>
              </a:ext>
            </a:extLst>
          </p:cNvPr>
          <p:cNvSpPr/>
          <p:nvPr/>
        </p:nvSpPr>
        <p:spPr>
          <a:xfrm>
            <a:off x="8768080" y="4160527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 nonce (more later)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4260C6-30F4-BB4E-9749-F07BADFACA24}"/>
              </a:ext>
            </a:extLst>
          </p:cNvPr>
          <p:cNvSpPr/>
          <p:nvPr/>
        </p:nvSpPr>
        <p:spPr>
          <a:xfrm>
            <a:off x="2058124" y="5415230"/>
            <a:ext cx="6945812" cy="1034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Incentive properties:</a:t>
            </a:r>
          </a:p>
          <a:p>
            <a:r>
              <a:rPr lang="en-US" dirty="0"/>
              <a:t>If your computational power is small compared with the total, and if everyone else is following the protocol, you should follow the protocol.</a:t>
            </a:r>
          </a:p>
        </p:txBody>
      </p:sp>
    </p:spTree>
    <p:extLst>
      <p:ext uri="{BB962C8B-B14F-4D97-AF65-F5344CB8AC3E}">
        <p14:creationId xmlns:p14="http://schemas.microsoft.com/office/powerpoint/2010/main" val="3070054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Claim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ledger in </a:t>
            </a:r>
            <a:r>
              <a:rPr lang="en-US" dirty="0" err="1"/>
              <a:t>Blockchain</a:t>
            </a:r>
            <a:r>
              <a:rPr lang="en-US" dirty="0"/>
              <a:t> is immutable and cannot be altered</a:t>
            </a:r>
          </a:p>
          <a:p>
            <a:endParaRPr lang="en-US" dirty="0"/>
          </a:p>
          <a:p>
            <a:r>
              <a:rPr lang="en-US" dirty="0"/>
              <a:t>Not really true!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F0D2C2-6690-104D-9391-734FF2BF9C21}"/>
              </a:ext>
            </a:extLst>
          </p:cNvPr>
          <p:cNvSpPr/>
          <p:nvPr/>
        </p:nvSpPr>
        <p:spPr>
          <a:xfrm>
            <a:off x="1535610" y="3738830"/>
            <a:ext cx="6945812" cy="1034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Incentive properties:</a:t>
            </a:r>
          </a:p>
          <a:p>
            <a:r>
              <a:rPr lang="en-US" dirty="0"/>
              <a:t>If your </a:t>
            </a:r>
            <a:r>
              <a:rPr lang="en-US" b="1" dirty="0">
                <a:solidFill>
                  <a:srgbClr val="FFFF00"/>
                </a:solidFill>
              </a:rPr>
              <a:t>computational power is small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compared with the total, and if everyone else is following the protocol, you should follow the protocol.</a:t>
            </a:r>
          </a:p>
        </p:txBody>
      </p:sp>
    </p:spTree>
    <p:extLst>
      <p:ext uri="{BB962C8B-B14F-4D97-AF65-F5344CB8AC3E}">
        <p14:creationId xmlns:p14="http://schemas.microsoft.com/office/powerpoint/2010/main" val="113200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51%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652135"/>
          </a:xfrm>
        </p:spPr>
        <p:txBody>
          <a:bodyPr/>
          <a:lstStyle/>
          <a:p>
            <a:r>
              <a:rPr lang="en-US" dirty="0"/>
              <a:t>Say a miner has more than 50% of the computation power</a:t>
            </a:r>
          </a:p>
          <a:p>
            <a:pPr lvl="1"/>
            <a:r>
              <a:rPr lang="en-US" dirty="0"/>
              <a:t>If the miner keeps mining blocks (and hide it), eventually will grow a chain that is longer than the current one</a:t>
            </a:r>
          </a:p>
          <a:p>
            <a:pPr lvl="1"/>
            <a:r>
              <a:rPr lang="en-US" dirty="0"/>
              <a:t>The miner can then attach the chain and invalidate the current block chain.</a:t>
            </a:r>
          </a:p>
          <a:p>
            <a:endParaRPr lang="en-US" dirty="0"/>
          </a:p>
          <a:p>
            <a:r>
              <a:rPr lang="en-US" dirty="0"/>
              <a:t>In fact, there are more sophisticated attack that only requires 33% of computational power.</a:t>
            </a:r>
          </a:p>
          <a:p>
            <a:endParaRPr lang="en-US" dirty="0"/>
          </a:p>
          <a:p>
            <a:r>
              <a:rPr lang="en-US" dirty="0"/>
              <a:t>It might not be impossible to achieve 33%, </a:t>
            </a:r>
            <a:br>
              <a:rPr lang="en-US" dirty="0"/>
            </a:br>
            <a:r>
              <a:rPr lang="en-US" dirty="0"/>
              <a:t>as people usually pool their computational </a:t>
            </a:r>
            <a:br>
              <a:rPr lang="en-US" dirty="0"/>
            </a:br>
            <a:r>
              <a:rPr lang="en-US" dirty="0"/>
              <a:t>resources together to decrease the risk</a:t>
            </a:r>
          </a:p>
        </p:txBody>
      </p:sp>
      <p:pic>
        <p:nvPicPr>
          <p:cNvPr id="2050" name="Picture 2" descr="Mining pools comparison. All about cryptocurrency - BitcoinWiki">
            <a:extLst>
              <a:ext uri="{FF2B5EF4-FFF2-40B4-BE49-F238E27FC236}">
                <a16:creationId xmlns:a16="http://schemas.microsoft.com/office/drawing/2014/main" id="{6F2C0D62-85C8-AB49-8CCB-02545F3B5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787" y="4389205"/>
            <a:ext cx="2965837" cy="240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0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Criticism of </a:t>
            </a:r>
            <a:r>
              <a:rPr lang="en-US" dirty="0" err="1"/>
              <a:t>Blockchain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130280" cy="4351338"/>
          </a:xfrm>
        </p:spPr>
        <p:txBody>
          <a:bodyPr/>
          <a:lstStyle/>
          <a:p>
            <a:r>
              <a:rPr lang="en-US" dirty="0"/>
              <a:t>A huge waste of electricity and computational resources</a:t>
            </a:r>
          </a:p>
          <a:p>
            <a:endParaRPr lang="en-US" dirty="0"/>
          </a:p>
          <a:p>
            <a:r>
              <a:rPr lang="en-US" dirty="0"/>
              <a:t>Replacing proof of work by other concepts </a:t>
            </a:r>
          </a:p>
          <a:p>
            <a:pPr lvl="1"/>
            <a:r>
              <a:rPr lang="en-US" dirty="0"/>
              <a:t>In intuition, still use majority voting but weighted by different factors</a:t>
            </a:r>
          </a:p>
          <a:p>
            <a:pPr lvl="1"/>
            <a:r>
              <a:rPr lang="en-US" dirty="0"/>
              <a:t>Proof of Stake</a:t>
            </a:r>
          </a:p>
          <a:p>
            <a:pPr lvl="2"/>
            <a:r>
              <a:rPr lang="en-US" dirty="0"/>
              <a:t>Weighted by the amount of ”currency” </a:t>
            </a:r>
          </a:p>
          <a:p>
            <a:pPr lvl="2"/>
            <a:r>
              <a:rPr lang="en-US" dirty="0"/>
              <a:t>Hope: People who own more are likely to be protective of the current system and do not abuse </a:t>
            </a:r>
          </a:p>
        </p:txBody>
      </p:sp>
    </p:spTree>
    <p:extLst>
      <p:ext uri="{BB962C8B-B14F-4D97-AF65-F5344CB8AC3E}">
        <p14:creationId xmlns:p14="http://schemas.microsoft.com/office/powerpoint/2010/main" val="5827859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Digital Currencies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13828" cy="4778375"/>
          </a:xfrm>
        </p:spPr>
        <p:txBody>
          <a:bodyPr>
            <a:normAutofit/>
          </a:bodyPr>
          <a:lstStyle/>
          <a:p>
            <a:r>
              <a:rPr lang="en-US" dirty="0"/>
              <a:t>Digital Pets on </a:t>
            </a:r>
            <a:r>
              <a:rPr lang="en-US" dirty="0" err="1"/>
              <a:t>Blockchain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discussion on performing distributed computation on </a:t>
            </a:r>
            <a:r>
              <a:rPr lang="en-US" dirty="0" err="1"/>
              <a:t>blockchain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172" y="2785255"/>
            <a:ext cx="4314574" cy="222406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AEFA17-0AB9-1949-A270-C7459F041C14}"/>
              </a:ext>
            </a:extLst>
          </p:cNvPr>
          <p:cNvSpPr txBox="1">
            <a:spLocks/>
          </p:cNvSpPr>
          <p:nvPr/>
        </p:nvSpPr>
        <p:spPr>
          <a:xfrm>
            <a:off x="6295114" y="1799919"/>
            <a:ext cx="4574319" cy="4778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Non-Fungible Token (NFT)</a:t>
            </a:r>
          </a:p>
        </p:txBody>
      </p:sp>
      <p:pic>
        <p:nvPicPr>
          <p:cNvPr id="1026" name="Picture 2" descr="WTF is an NFT? 4 digital artists on their experiences, hopes, and fears |  Dazed">
            <a:extLst>
              <a:ext uri="{FF2B5EF4-FFF2-40B4-BE49-F238E27FC236}">
                <a16:creationId xmlns:a16="http://schemas.microsoft.com/office/drawing/2014/main" id="{6C6F50AF-420A-8B45-A674-435AB4D9D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747" y="2785255"/>
            <a:ext cx="4081117" cy="229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27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019084-3268-A747-A4D6-07D55863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Task Solvers’ Perspective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59F373C-D58E-C943-8505-BA1BB438E27F}"/>
              </a:ext>
            </a:extLst>
          </p:cNvPr>
          <p:cNvSpPr/>
          <p:nvPr/>
        </p:nvSpPr>
        <p:spPr>
          <a:xfrm>
            <a:off x="2883208" y="2452368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A56A6A0-18B9-8F40-B2D9-CC36BDDA2F21}"/>
              </a:ext>
            </a:extLst>
          </p:cNvPr>
          <p:cNvSpPr/>
          <p:nvPr/>
        </p:nvSpPr>
        <p:spPr>
          <a:xfrm>
            <a:off x="7820552" y="2409450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63284-55F8-A548-8FAD-E2BA3C7F6FFC}"/>
              </a:ext>
            </a:extLst>
          </p:cNvPr>
          <p:cNvSpPr txBox="1"/>
          <p:nvPr/>
        </p:nvSpPr>
        <p:spPr>
          <a:xfrm>
            <a:off x="1089584" y="2267541"/>
            <a:ext cx="1487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Tasks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11B75F-68B6-7243-A417-20FC91AF31D0}"/>
              </a:ext>
            </a:extLst>
          </p:cNvPr>
          <p:cNvSpPr txBox="1"/>
          <p:nvPr/>
        </p:nvSpPr>
        <p:spPr>
          <a:xfrm>
            <a:off x="9121491" y="2195564"/>
            <a:ext cx="1976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1CF175-2E01-6643-A5DF-534103C5FC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9835" y="1895589"/>
            <a:ext cx="1365633" cy="1533411"/>
          </a:xfrm>
          <a:prstGeom prst="rect">
            <a:avLst/>
          </a:prstGeom>
        </p:spPr>
      </p:pic>
      <p:sp>
        <p:nvSpPr>
          <p:cNvPr id="15" name="object 2">
            <a:extLst>
              <a:ext uri="{FF2B5EF4-FFF2-40B4-BE49-F238E27FC236}">
                <a16:creationId xmlns:a16="http://schemas.microsoft.com/office/drawing/2014/main" id="{D0E801EE-6AAD-7842-BEFD-373C28C4001E}"/>
              </a:ext>
            </a:extLst>
          </p:cNvPr>
          <p:cNvSpPr/>
          <p:nvPr/>
        </p:nvSpPr>
        <p:spPr>
          <a:xfrm>
            <a:off x="941092" y="4469886"/>
            <a:ext cx="2178844" cy="1634133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915"/>
            <a:endParaRPr sz="1266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29476B-62EE-8142-8967-50AD7B9F8712}"/>
              </a:ext>
            </a:extLst>
          </p:cNvPr>
          <p:cNvSpPr txBox="1"/>
          <p:nvPr/>
        </p:nvSpPr>
        <p:spPr>
          <a:xfrm>
            <a:off x="9515768" y="3992113"/>
            <a:ext cx="14596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</a:t>
            </a:r>
          </a:p>
          <a:p>
            <a:r>
              <a:rPr lang="en-US" sz="3600" dirty="0"/>
              <a:t>Dog</a:t>
            </a:r>
          </a:p>
          <a:p>
            <a:r>
              <a:rPr lang="en-US" sz="3600" dirty="0"/>
              <a:t>Cute</a:t>
            </a:r>
          </a:p>
          <a:p>
            <a:r>
              <a:rPr lang="en-US" sz="3600" dirty="0"/>
              <a:t>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3FC83F-E2B2-3C45-AFC7-986126F4857A}"/>
              </a:ext>
            </a:extLst>
          </p:cNvPr>
          <p:cNvSpPr/>
          <p:nvPr/>
        </p:nvSpPr>
        <p:spPr>
          <a:xfrm>
            <a:off x="1431952" y="4100554"/>
            <a:ext cx="1197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Microtasks</a:t>
            </a:r>
          </a:p>
        </p:txBody>
      </p:sp>
    </p:spTree>
    <p:extLst>
      <p:ext uri="{BB962C8B-B14F-4D97-AF65-F5344CB8AC3E}">
        <p14:creationId xmlns:p14="http://schemas.microsoft.com/office/powerpoint/2010/main" val="2005158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019084-3268-A747-A4D6-07D55863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Task Solvers’ Perspective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59F373C-D58E-C943-8505-BA1BB438E27F}"/>
              </a:ext>
            </a:extLst>
          </p:cNvPr>
          <p:cNvSpPr/>
          <p:nvPr/>
        </p:nvSpPr>
        <p:spPr>
          <a:xfrm>
            <a:off x="2883208" y="2452368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A56A6A0-18B9-8F40-B2D9-CC36BDDA2F21}"/>
              </a:ext>
            </a:extLst>
          </p:cNvPr>
          <p:cNvSpPr/>
          <p:nvPr/>
        </p:nvSpPr>
        <p:spPr>
          <a:xfrm>
            <a:off x="7820552" y="2409450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63284-55F8-A548-8FAD-E2BA3C7F6FFC}"/>
              </a:ext>
            </a:extLst>
          </p:cNvPr>
          <p:cNvSpPr txBox="1"/>
          <p:nvPr/>
        </p:nvSpPr>
        <p:spPr>
          <a:xfrm>
            <a:off x="1089584" y="2267541"/>
            <a:ext cx="1487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Tasks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11B75F-68B6-7243-A417-20FC91AF31D0}"/>
              </a:ext>
            </a:extLst>
          </p:cNvPr>
          <p:cNvSpPr txBox="1"/>
          <p:nvPr/>
        </p:nvSpPr>
        <p:spPr>
          <a:xfrm>
            <a:off x="9121491" y="2195564"/>
            <a:ext cx="1976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1CF175-2E01-6643-A5DF-534103C5FC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9835" y="1895589"/>
            <a:ext cx="1365633" cy="15334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376CBD-E3E8-E24C-981E-1BBFF2C35976}"/>
              </a:ext>
            </a:extLst>
          </p:cNvPr>
          <p:cNvSpPr/>
          <p:nvPr/>
        </p:nvSpPr>
        <p:spPr>
          <a:xfrm>
            <a:off x="797432" y="4163187"/>
            <a:ext cx="72617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/>
              <a:t>Key Challenge: How To Ensure Output Quality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DEBEB77-98A6-414C-93DB-6B2CD0E21C98}"/>
              </a:ext>
            </a:extLst>
          </p:cNvPr>
          <p:cNvSpPr/>
          <p:nvPr/>
        </p:nvSpPr>
        <p:spPr>
          <a:xfrm>
            <a:off x="1302380" y="5034635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FED5CB0-625D-A743-8E2B-D5FA5919AA7F}"/>
              </a:ext>
            </a:extLst>
          </p:cNvPr>
          <p:cNvSpPr/>
          <p:nvPr/>
        </p:nvSpPr>
        <p:spPr>
          <a:xfrm>
            <a:off x="4783271" y="5036162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</p:spTree>
    <p:extLst>
      <p:ext uri="{BB962C8B-B14F-4D97-AF65-F5344CB8AC3E}">
        <p14:creationId xmlns:p14="http://schemas.microsoft.com/office/powerpoint/2010/main" val="3267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019084-3268-A747-A4D6-07D55863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Task Solvers’ Perspective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59F373C-D58E-C943-8505-BA1BB438E27F}"/>
              </a:ext>
            </a:extLst>
          </p:cNvPr>
          <p:cNvSpPr/>
          <p:nvPr/>
        </p:nvSpPr>
        <p:spPr>
          <a:xfrm>
            <a:off x="2883208" y="2452368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A56A6A0-18B9-8F40-B2D9-CC36BDDA2F21}"/>
              </a:ext>
            </a:extLst>
          </p:cNvPr>
          <p:cNvSpPr/>
          <p:nvPr/>
        </p:nvSpPr>
        <p:spPr>
          <a:xfrm>
            <a:off x="7820552" y="2409450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63284-55F8-A548-8FAD-E2BA3C7F6FFC}"/>
              </a:ext>
            </a:extLst>
          </p:cNvPr>
          <p:cNvSpPr txBox="1"/>
          <p:nvPr/>
        </p:nvSpPr>
        <p:spPr>
          <a:xfrm>
            <a:off x="1089584" y="2267541"/>
            <a:ext cx="1487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Tasks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11B75F-68B6-7243-A417-20FC91AF31D0}"/>
              </a:ext>
            </a:extLst>
          </p:cNvPr>
          <p:cNvSpPr txBox="1"/>
          <p:nvPr/>
        </p:nvSpPr>
        <p:spPr>
          <a:xfrm>
            <a:off x="9121491" y="2195564"/>
            <a:ext cx="1976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1CF175-2E01-6643-A5DF-534103C5FC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9835" y="1895589"/>
            <a:ext cx="1365633" cy="15334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376CBD-E3E8-E24C-981E-1BBFF2C35976}"/>
              </a:ext>
            </a:extLst>
          </p:cNvPr>
          <p:cNvSpPr/>
          <p:nvPr/>
        </p:nvSpPr>
        <p:spPr>
          <a:xfrm>
            <a:off x="240615" y="4088123"/>
            <a:ext cx="10800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/>
              <a:t>Practical challenges: Real-time, non-independent work, complex tasks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C031509-9CC8-4649-BF67-216D4676E6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441" y="4967512"/>
            <a:ext cx="3120295" cy="14107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2602F1-400C-BA40-B05B-3BD8D1271D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1449" y="4787207"/>
            <a:ext cx="2905114" cy="18778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CCA119-4CD9-B042-AA3E-C7A6FE5E9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552" y="4869601"/>
            <a:ext cx="3944236" cy="146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00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39835</TotalTime>
  <Words>2919</Words>
  <Application>Microsoft Macintosh PowerPoint</Application>
  <PresentationFormat>Widescreen</PresentationFormat>
  <Paragraphs>602</Paragraphs>
  <Slides>68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Lecture 17 What’s Next</vt:lpstr>
      <vt:lpstr>Logistics: Project Milestone 2</vt:lpstr>
      <vt:lpstr>Logistics: Midterm Project Pitch</vt:lpstr>
      <vt:lpstr>Logistics: Presentations and Peer Reviews</vt:lpstr>
      <vt:lpstr>Lecture Today</vt:lpstr>
      <vt:lpstr>What We Have Discussed So far</vt:lpstr>
      <vt:lpstr>From Task Solvers’ Perspective</vt:lpstr>
      <vt:lpstr>From Task Solvers’ Perspective</vt:lpstr>
      <vt:lpstr>From Task Solvers’ Perspective</vt:lpstr>
      <vt:lpstr>(From Lecture 1) What is this course about?</vt:lpstr>
      <vt:lpstr>Crowdsourcing and Human Computation</vt:lpstr>
      <vt:lpstr>Remaining Lectures: Focus on Human-AI Interactions</vt:lpstr>
      <vt:lpstr>(From Lecture 1) What is this course about?</vt:lpstr>
      <vt:lpstr>An Emerging Research Agenda on  AI/ML + Humans/Society</vt:lpstr>
      <vt:lpstr>Before we move on…</vt:lpstr>
      <vt:lpstr>Crowdsourcing Compiler</vt:lpstr>
      <vt:lpstr>Warm-Up Discussion</vt:lpstr>
      <vt:lpstr>Brief Discussions on Topics that We Won’t Cover</vt:lpstr>
      <vt:lpstr>Beyond Solving Objective Tasks</vt:lpstr>
      <vt:lpstr>Fair Division (Resource Allocation)</vt:lpstr>
      <vt:lpstr>Fair Division</vt:lpstr>
      <vt:lpstr>Fair Division</vt:lpstr>
      <vt:lpstr>Crowd Research: Scalable and Open Lab</vt:lpstr>
      <vt:lpstr>Crowd Research: Scalable and Open Lab</vt:lpstr>
      <vt:lpstr>Crowd Research: Scalable and Open Lab</vt:lpstr>
      <vt:lpstr>Crowd Research: Scalable and Open Lab</vt:lpstr>
      <vt:lpstr>Crowd Research: Scalable and Open Lab</vt:lpstr>
      <vt:lpstr>Crowdsourcing Democracy</vt:lpstr>
      <vt:lpstr>Crowdsourcing Democracy</vt:lpstr>
      <vt:lpstr>Human-in-the-Loop Computation: From Machine Learning Perspective</vt:lpstr>
      <vt:lpstr>Machine Learning Lifecycle</vt:lpstr>
      <vt:lpstr>Machine Learning Lifecycle</vt:lpstr>
      <vt:lpstr>Machine Learning Lifecycle</vt:lpstr>
      <vt:lpstr>Machine Learning Lifecycle</vt:lpstr>
      <vt:lpstr>Machine Learning Lifecycle</vt:lpstr>
      <vt:lpstr>Discussion on Privacy</vt:lpstr>
      <vt:lpstr>Netflix Challenges</vt:lpstr>
      <vt:lpstr>PowerPoint Presentation</vt:lpstr>
      <vt:lpstr>Why is Anonymization Hard?</vt:lpstr>
      <vt:lpstr>Another Example</vt:lpstr>
      <vt:lpstr>Unreasonable Privacy Expectations</vt:lpstr>
      <vt:lpstr>(Maybe) More Reasonable Expectations</vt:lpstr>
      <vt:lpstr>Differential Privacy</vt:lpstr>
      <vt:lpstr>Differential Privacy</vt:lpstr>
      <vt:lpstr>Differential Privacy</vt:lpstr>
      <vt:lpstr>Differential Privacy</vt:lpstr>
      <vt:lpstr>Differential Privacy</vt:lpstr>
      <vt:lpstr>How to Be Differentially Private</vt:lpstr>
      <vt:lpstr>Discussion</vt:lpstr>
      <vt:lpstr>Fairness</vt:lpstr>
      <vt:lpstr>PowerPoint Presentation</vt:lpstr>
      <vt:lpstr>PowerPoint Presentation</vt:lpstr>
      <vt:lpstr>Example: Loan Applications</vt:lpstr>
      <vt:lpstr>What should we do?</vt:lpstr>
      <vt:lpstr>Incentives in Blockchain</vt:lpstr>
      <vt:lpstr>Blockchain</vt:lpstr>
      <vt:lpstr>Blockchain</vt:lpstr>
      <vt:lpstr>How does Blockchain Work</vt:lpstr>
      <vt:lpstr>How does Blockchain Work</vt:lpstr>
      <vt:lpstr>How does Blockchain Work</vt:lpstr>
      <vt:lpstr>Why Miners Mine?</vt:lpstr>
      <vt:lpstr>How does Blockchain Work</vt:lpstr>
      <vt:lpstr>How does Blockchain Work</vt:lpstr>
      <vt:lpstr>How does Blockchain Work</vt:lpstr>
      <vt:lpstr>Common Claim</vt:lpstr>
      <vt:lpstr>51% Attack</vt:lpstr>
      <vt:lpstr>Main Criticism of Blockchain</vt:lpstr>
      <vt:lpstr>More than Digital Currencies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4349</cp:revision>
  <cp:lastPrinted>2019-11-04T21:16:07Z</cp:lastPrinted>
  <dcterms:created xsi:type="dcterms:W3CDTF">2017-08-24T15:35:37Z</dcterms:created>
  <dcterms:modified xsi:type="dcterms:W3CDTF">2022-10-24T23:33:12Z</dcterms:modified>
</cp:coreProperties>
</file>